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47" r:id="rId1"/>
  </p:sldMasterIdLst>
  <p:notesMasterIdLst>
    <p:notesMasterId r:id="rId32"/>
  </p:notesMasterIdLst>
  <p:sldIdLst>
    <p:sldId id="257" r:id="rId2"/>
    <p:sldId id="260" r:id="rId3"/>
    <p:sldId id="261" r:id="rId4"/>
    <p:sldId id="265" r:id="rId5"/>
    <p:sldId id="269" r:id="rId6"/>
    <p:sldId id="295" r:id="rId7"/>
    <p:sldId id="270" r:id="rId8"/>
    <p:sldId id="268" r:id="rId9"/>
    <p:sldId id="259" r:id="rId10"/>
    <p:sldId id="271" r:id="rId11"/>
    <p:sldId id="272" r:id="rId12"/>
    <p:sldId id="292" r:id="rId13"/>
    <p:sldId id="293" r:id="rId14"/>
    <p:sldId id="273" r:id="rId15"/>
    <p:sldId id="274" r:id="rId16"/>
    <p:sldId id="275" r:id="rId17"/>
    <p:sldId id="282" r:id="rId18"/>
    <p:sldId id="277" r:id="rId19"/>
    <p:sldId id="278" r:id="rId20"/>
    <p:sldId id="287" r:id="rId21"/>
    <p:sldId id="288" r:id="rId22"/>
    <p:sldId id="279" r:id="rId23"/>
    <p:sldId id="289" r:id="rId24"/>
    <p:sldId id="290" r:id="rId25"/>
    <p:sldId id="280" r:id="rId26"/>
    <p:sldId id="281" r:id="rId27"/>
    <p:sldId id="284" r:id="rId28"/>
    <p:sldId id="285" r:id="rId29"/>
    <p:sldId id="263" r:id="rId30"/>
    <p:sldId id="26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E8E8"/>
    <a:srgbClr val="8EB8EF"/>
    <a:srgbClr val="3A49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03"/>
  </p:normalViewPr>
  <p:slideViewPr>
    <p:cSldViewPr snapToGrid="0">
      <p:cViewPr varScale="1">
        <p:scale>
          <a:sx n="90" d="100"/>
          <a:sy n="90" d="100"/>
        </p:scale>
        <p:origin x="232" y="7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6" d="100"/>
          <a:sy n="86" d="100"/>
        </p:scale>
        <p:origin x="272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Normal P-P Plot of Regression Standardized Residual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Lit>
              <c:formatCode>General</c:formatCode>
              <c:ptCount val="157"/>
              <c:pt idx="2">
                <c:v>4.0783034257748773E-3</c:v>
              </c:pt>
              <c:pt idx="3">
                <c:v>1.0603588907014679E-2</c:v>
              </c:pt>
              <c:pt idx="4">
                <c:v>1.712887438825449E-2</c:v>
              </c:pt>
              <c:pt idx="5">
                <c:v>2.365415986949429E-2</c:v>
              </c:pt>
              <c:pt idx="6">
                <c:v>3.017944535073409E-2</c:v>
              </c:pt>
              <c:pt idx="7">
                <c:v>3.6704730831973897E-2</c:v>
              </c:pt>
              <c:pt idx="8">
                <c:v>4.3230016313213701E-2</c:v>
              </c:pt>
              <c:pt idx="9">
                <c:v>4.9755301794453498E-2</c:v>
              </c:pt>
              <c:pt idx="10">
                <c:v>5.6280587275693308E-2</c:v>
              </c:pt>
              <c:pt idx="11">
                <c:v>6.2805872756933112E-2</c:v>
              </c:pt>
              <c:pt idx="12">
                <c:v>6.9331158238172916E-2</c:v>
              </c:pt>
              <c:pt idx="13">
                <c:v>7.5856443719412719E-2</c:v>
              </c:pt>
              <c:pt idx="14">
                <c:v>8.2381729200652523E-2</c:v>
              </c:pt>
              <c:pt idx="15">
                <c:v>8.8907014681892327E-2</c:v>
              </c:pt>
              <c:pt idx="16">
                <c:v>9.543230016313213E-2</c:v>
              </c:pt>
              <c:pt idx="17">
                <c:v>0.10195758564437191</c:v>
              </c:pt>
              <c:pt idx="18">
                <c:v>0.10848287112561179</c:v>
              </c:pt>
              <c:pt idx="19">
                <c:v>0.1150081566068516</c:v>
              </c:pt>
              <c:pt idx="20">
                <c:v>0.1215334420880914</c:v>
              </c:pt>
              <c:pt idx="21">
                <c:v>0.12805872756933109</c:v>
              </c:pt>
              <c:pt idx="22">
                <c:v>0.13458401305057099</c:v>
              </c:pt>
              <c:pt idx="23">
                <c:v>0.14110929853181081</c:v>
              </c:pt>
              <c:pt idx="24">
                <c:v>0.1476345840130506</c:v>
              </c:pt>
              <c:pt idx="25">
                <c:v>0.15415986949429039</c:v>
              </c:pt>
              <c:pt idx="26">
                <c:v>0.16068515497553021</c:v>
              </c:pt>
              <c:pt idx="27">
                <c:v>0.16721044045677</c:v>
              </c:pt>
              <c:pt idx="28">
                <c:v>0.17373572593800979</c:v>
              </c:pt>
              <c:pt idx="29">
                <c:v>0.18026101141924961</c:v>
              </c:pt>
              <c:pt idx="30">
                <c:v>0.1867862969004894</c:v>
              </c:pt>
              <c:pt idx="31">
                <c:v>0.19331158238172921</c:v>
              </c:pt>
              <c:pt idx="32">
                <c:v>0.199836867862969</c:v>
              </c:pt>
              <c:pt idx="33">
                <c:v>0.20636215334420879</c:v>
              </c:pt>
              <c:pt idx="34">
                <c:v>0.21288743882544861</c:v>
              </c:pt>
              <c:pt idx="35">
                <c:v>0.2194127243066884</c:v>
              </c:pt>
              <c:pt idx="36">
                <c:v>0.22593800978792819</c:v>
              </c:pt>
              <c:pt idx="37">
                <c:v>0.23246329526916801</c:v>
              </c:pt>
              <c:pt idx="38">
                <c:v>0.2389885807504078</c:v>
              </c:pt>
              <c:pt idx="39">
                <c:v>0.24551386623164759</c:v>
              </c:pt>
              <c:pt idx="40">
                <c:v>0.25203915171288738</c:v>
              </c:pt>
              <c:pt idx="41">
                <c:v>0.25856443719412731</c:v>
              </c:pt>
              <c:pt idx="42">
                <c:v>0.26508972267536712</c:v>
              </c:pt>
              <c:pt idx="43">
                <c:v>0.27161500815660677</c:v>
              </c:pt>
              <c:pt idx="44">
                <c:v>0.27814029363784659</c:v>
              </c:pt>
              <c:pt idx="45">
                <c:v>0.28466557911908652</c:v>
              </c:pt>
              <c:pt idx="46">
                <c:v>0.29119086460032628</c:v>
              </c:pt>
              <c:pt idx="47">
                <c:v>0.29771615008156599</c:v>
              </c:pt>
              <c:pt idx="48">
                <c:v>0.30424143556280592</c:v>
              </c:pt>
              <c:pt idx="49">
                <c:v>0.31076672104404568</c:v>
              </c:pt>
              <c:pt idx="50">
                <c:v>0.3172920065252855</c:v>
              </c:pt>
              <c:pt idx="51">
                <c:v>0.32381729200652531</c:v>
              </c:pt>
              <c:pt idx="52">
                <c:v>0.33034257748776508</c:v>
              </c:pt>
              <c:pt idx="53">
                <c:v>0.33686786296900489</c:v>
              </c:pt>
              <c:pt idx="54">
                <c:v>0.34339314845024471</c:v>
              </c:pt>
              <c:pt idx="55">
                <c:v>0.34991843393148447</c:v>
              </c:pt>
              <c:pt idx="56">
                <c:v>0.35644371941272429</c:v>
              </c:pt>
              <c:pt idx="57">
                <c:v>0.36296900489396411</c:v>
              </c:pt>
              <c:pt idx="58">
                <c:v>0.36949429037520393</c:v>
              </c:pt>
              <c:pt idx="59">
                <c:v>0.37601957585644369</c:v>
              </c:pt>
              <c:pt idx="60">
                <c:v>0.38254486133768351</c:v>
              </c:pt>
              <c:pt idx="61">
                <c:v>0.38907014681892332</c:v>
              </c:pt>
              <c:pt idx="62">
                <c:v>0.39559543230016309</c:v>
              </c:pt>
              <c:pt idx="63">
                <c:v>0.40212071778140301</c:v>
              </c:pt>
              <c:pt idx="64">
                <c:v>0.40864600326264272</c:v>
              </c:pt>
              <c:pt idx="65">
                <c:v>0.41517128874388248</c:v>
              </c:pt>
              <c:pt idx="66">
                <c:v>0.42169657422512241</c:v>
              </c:pt>
              <c:pt idx="67">
                <c:v>0.42822185970636217</c:v>
              </c:pt>
              <c:pt idx="68">
                <c:v>0.43474714518760188</c:v>
              </c:pt>
              <c:pt idx="69">
                <c:v>0.44127243066884181</c:v>
              </c:pt>
              <c:pt idx="70">
                <c:v>0.44779771615008163</c:v>
              </c:pt>
              <c:pt idx="71">
                <c:v>0.45432300163132139</c:v>
              </c:pt>
              <c:pt idx="72">
                <c:v>0.46084828711256121</c:v>
              </c:pt>
              <c:pt idx="73">
                <c:v>0.46737357259380102</c:v>
              </c:pt>
              <c:pt idx="74">
                <c:v>0.47389885807504079</c:v>
              </c:pt>
              <c:pt idx="75">
                <c:v>0.4804241435562806</c:v>
              </c:pt>
              <c:pt idx="76">
                <c:v>0.48694942903752042</c:v>
              </c:pt>
              <c:pt idx="77">
                <c:v>0.49347471451876018</c:v>
              </c:pt>
              <c:pt idx="78">
                <c:v>0.5</c:v>
              </c:pt>
              <c:pt idx="79">
                <c:v>0.50652528548123976</c:v>
              </c:pt>
              <c:pt idx="80">
                <c:v>0.51305057096247964</c:v>
              </c:pt>
              <c:pt idx="81">
                <c:v>0.5195758564437194</c:v>
              </c:pt>
              <c:pt idx="82">
                <c:v>0.52610114192495927</c:v>
              </c:pt>
              <c:pt idx="83">
                <c:v>0.53262642740619903</c:v>
              </c:pt>
              <c:pt idx="84">
                <c:v>0.53915171288743879</c:v>
              </c:pt>
              <c:pt idx="85">
                <c:v>0.54567699836867867</c:v>
              </c:pt>
              <c:pt idx="86">
                <c:v>0.55220228384991843</c:v>
              </c:pt>
              <c:pt idx="87">
                <c:v>0.55872756933115819</c:v>
              </c:pt>
              <c:pt idx="88">
                <c:v>0.56525285481239806</c:v>
              </c:pt>
              <c:pt idx="89">
                <c:v>0.57177814029363783</c:v>
              </c:pt>
              <c:pt idx="90">
                <c:v>0.5783034257748777</c:v>
              </c:pt>
              <c:pt idx="91">
                <c:v>0.58482871125611746</c:v>
              </c:pt>
              <c:pt idx="92">
                <c:v>0.59135399673735722</c:v>
              </c:pt>
              <c:pt idx="93">
                <c:v>0.5978792822185971</c:v>
              </c:pt>
              <c:pt idx="94">
                <c:v>0.60440456769983686</c:v>
              </c:pt>
              <c:pt idx="95">
                <c:v>0.61092985318107662</c:v>
              </c:pt>
              <c:pt idx="96">
                <c:v>0.61745513866231649</c:v>
              </c:pt>
              <c:pt idx="97">
                <c:v>0.62398042414355626</c:v>
              </c:pt>
              <c:pt idx="98">
                <c:v>0.63050570962479613</c:v>
              </c:pt>
              <c:pt idx="99">
                <c:v>0.63703099510603589</c:v>
              </c:pt>
              <c:pt idx="100">
                <c:v>0.64355628058727565</c:v>
              </c:pt>
              <c:pt idx="101">
                <c:v>0.65008156606851553</c:v>
              </c:pt>
              <c:pt idx="102">
                <c:v>0.65660685154975529</c:v>
              </c:pt>
              <c:pt idx="103">
                <c:v>0.66313213703099516</c:v>
              </c:pt>
              <c:pt idx="104">
                <c:v>0.66965742251223492</c:v>
              </c:pt>
              <c:pt idx="105">
                <c:v>0.67618270799347469</c:v>
              </c:pt>
              <c:pt idx="106">
                <c:v>0.68270799347471456</c:v>
              </c:pt>
              <c:pt idx="107">
                <c:v>0.68923327895595432</c:v>
              </c:pt>
              <c:pt idx="108">
                <c:v>0.69575856443719408</c:v>
              </c:pt>
              <c:pt idx="109">
                <c:v>0.70228384991843396</c:v>
              </c:pt>
              <c:pt idx="110">
                <c:v>0.70880913539967372</c:v>
              </c:pt>
              <c:pt idx="111">
                <c:v>0.71533442088091359</c:v>
              </c:pt>
              <c:pt idx="112">
                <c:v>0.72185970636215335</c:v>
              </c:pt>
              <c:pt idx="113">
                <c:v>0.72838499184339311</c:v>
              </c:pt>
              <c:pt idx="114">
                <c:v>0.73491027732463299</c:v>
              </c:pt>
              <c:pt idx="115">
                <c:v>0.74143556280587275</c:v>
              </c:pt>
              <c:pt idx="116">
                <c:v>0.74796084828711251</c:v>
              </c:pt>
              <c:pt idx="117">
                <c:v>0.75448613376835238</c:v>
              </c:pt>
              <c:pt idx="118">
                <c:v>0.76101141924959215</c:v>
              </c:pt>
              <c:pt idx="119">
                <c:v>0.76753670473083202</c:v>
              </c:pt>
              <c:pt idx="120">
                <c:v>0.77406199021207178</c:v>
              </c:pt>
              <c:pt idx="121">
                <c:v>0.78058727569331154</c:v>
              </c:pt>
              <c:pt idx="122">
                <c:v>0.78711256117455142</c:v>
              </c:pt>
              <c:pt idx="123">
                <c:v>0.79363784665579118</c:v>
              </c:pt>
              <c:pt idx="124">
                <c:v>0.80016313213703094</c:v>
              </c:pt>
              <c:pt idx="125">
                <c:v>0.80668841761827081</c:v>
              </c:pt>
              <c:pt idx="126">
                <c:v>0.81321370309951058</c:v>
              </c:pt>
              <c:pt idx="127">
                <c:v>0.81973898858075045</c:v>
              </c:pt>
              <c:pt idx="128">
                <c:v>0.82626427406199021</c:v>
              </c:pt>
              <c:pt idx="129">
                <c:v>0.83278955954322997</c:v>
              </c:pt>
              <c:pt idx="130">
                <c:v>0.83931484502446985</c:v>
              </c:pt>
              <c:pt idx="131">
                <c:v>0.84584013050570961</c:v>
              </c:pt>
              <c:pt idx="132">
                <c:v>0.85236541598694948</c:v>
              </c:pt>
              <c:pt idx="133">
                <c:v>0.85889070146818924</c:v>
              </c:pt>
              <c:pt idx="134">
                <c:v>0.86541598694942901</c:v>
              </c:pt>
              <c:pt idx="135">
                <c:v>0.87194127243066888</c:v>
              </c:pt>
              <c:pt idx="136">
                <c:v>0.87846655791190864</c:v>
              </c:pt>
              <c:pt idx="137">
                <c:v>0.8849918433931484</c:v>
              </c:pt>
              <c:pt idx="138">
                <c:v>0.89151712887438828</c:v>
              </c:pt>
              <c:pt idx="139">
                <c:v>0.89804241435562804</c:v>
              </c:pt>
              <c:pt idx="140">
                <c:v>0.90456769983686791</c:v>
              </c:pt>
              <c:pt idx="141">
                <c:v>0.91109298531810767</c:v>
              </c:pt>
              <c:pt idx="142">
                <c:v>0.91761827079934744</c:v>
              </c:pt>
              <c:pt idx="143">
                <c:v>0.92414355628058731</c:v>
              </c:pt>
              <c:pt idx="144">
                <c:v>0.93066884176182707</c:v>
              </c:pt>
              <c:pt idx="145">
                <c:v>0.93719412724306683</c:v>
              </c:pt>
              <c:pt idx="146">
                <c:v>0.94371941272430671</c:v>
              </c:pt>
              <c:pt idx="147">
                <c:v>0.95024469820554647</c:v>
              </c:pt>
              <c:pt idx="148">
                <c:v>0.95676998368678634</c:v>
              </c:pt>
              <c:pt idx="149">
                <c:v>0.9632952691680261</c:v>
              </c:pt>
              <c:pt idx="150">
                <c:v>0.96982055464926586</c:v>
              </c:pt>
              <c:pt idx="151">
                <c:v>0.97634584013050574</c:v>
              </c:pt>
              <c:pt idx="152">
                <c:v>0.9828711256117455</c:v>
              </c:pt>
              <c:pt idx="153">
                <c:v>0.98939641109298537</c:v>
              </c:pt>
              <c:pt idx="154">
                <c:v>0.99592169657422513</c:v>
              </c:pt>
            </c:numLit>
          </c:xVal>
          <c:yVal>
            <c:numLit>
              <c:formatCode>General</c:formatCode>
              <c:ptCount val="157"/>
              <c:pt idx="2">
                <c:v>1.356858991040995E-2</c:v>
              </c:pt>
              <c:pt idx="3">
                <c:v>1.937868925235783E-2</c:v>
              </c:pt>
              <c:pt idx="4">
                <c:v>2.2952979771336139E-2</c:v>
              </c:pt>
              <c:pt idx="5">
                <c:v>2.452039972225882E-2</c:v>
              </c:pt>
              <c:pt idx="6">
                <c:v>3.2876112410099662E-2</c:v>
              </c:pt>
              <c:pt idx="7">
                <c:v>3.6633261760207828E-2</c:v>
              </c:pt>
              <c:pt idx="8">
                <c:v>4.1488771482169937E-2</c:v>
              </c:pt>
              <c:pt idx="9">
                <c:v>4.6425711650226777E-2</c:v>
              </c:pt>
              <c:pt idx="10">
                <c:v>4.8124890335892637E-2</c:v>
              </c:pt>
              <c:pt idx="11">
                <c:v>4.8137500974989547E-2</c:v>
              </c:pt>
              <c:pt idx="12">
                <c:v>5.8059216504253552E-2</c:v>
              </c:pt>
              <c:pt idx="13">
                <c:v>6.2978501615728377E-2</c:v>
              </c:pt>
              <c:pt idx="14">
                <c:v>6.3822669986603825E-2</c:v>
              </c:pt>
              <c:pt idx="15">
                <c:v>6.5413178769787264E-2</c:v>
              </c:pt>
              <c:pt idx="16">
                <c:v>7.0022464577854743E-2</c:v>
              </c:pt>
              <c:pt idx="17">
                <c:v>7.7561596814618425E-2</c:v>
              </c:pt>
              <c:pt idx="18">
                <c:v>8.5831587009026808E-2</c:v>
              </c:pt>
              <c:pt idx="19">
                <c:v>8.7623949172373539E-2</c:v>
              </c:pt>
              <c:pt idx="20">
                <c:v>9.8417438844310354E-2</c:v>
              </c:pt>
              <c:pt idx="21">
                <c:v>9.8785362020920628E-2</c:v>
              </c:pt>
              <c:pt idx="22">
                <c:v>0.1190416973719603</c:v>
              </c:pt>
              <c:pt idx="23">
                <c:v>0.12181305397224509</c:v>
              </c:pt>
              <c:pt idx="24">
                <c:v>0.12732744018037881</c:v>
              </c:pt>
              <c:pt idx="25">
                <c:v>0.12943315072857231</c:v>
              </c:pt>
              <c:pt idx="26">
                <c:v>0.13169433944067019</c:v>
              </c:pt>
              <c:pt idx="27">
                <c:v>0.14126460631772561</c:v>
              </c:pt>
              <c:pt idx="28">
                <c:v>0.158566828800562</c:v>
              </c:pt>
              <c:pt idx="29">
                <c:v>0.17361853900918511</c:v>
              </c:pt>
              <c:pt idx="30">
                <c:v>0.17992356945205959</c:v>
              </c:pt>
              <c:pt idx="31">
                <c:v>0.19292452359796569</c:v>
              </c:pt>
              <c:pt idx="32">
                <c:v>0.1988854458359802</c:v>
              </c:pt>
              <c:pt idx="33">
                <c:v>0.20118305709196529</c:v>
              </c:pt>
              <c:pt idx="34">
                <c:v>0.22227299428997729</c:v>
              </c:pt>
              <c:pt idx="35">
                <c:v>0.22836530032074531</c:v>
              </c:pt>
              <c:pt idx="36">
                <c:v>0.22836530032074531</c:v>
              </c:pt>
              <c:pt idx="37">
                <c:v>0.23756032049882889</c:v>
              </c:pt>
              <c:pt idx="38">
                <c:v>0.24106730578990121</c:v>
              </c:pt>
              <c:pt idx="39">
                <c:v>0.25792395672004309</c:v>
              </c:pt>
              <c:pt idx="40">
                <c:v>0.26135123255474102</c:v>
              </c:pt>
              <c:pt idx="41">
                <c:v>0.2616174416038819</c:v>
              </c:pt>
              <c:pt idx="42">
                <c:v>0.26452232916980511</c:v>
              </c:pt>
              <c:pt idx="43">
                <c:v>0.27090112276146511</c:v>
              </c:pt>
              <c:pt idx="44">
                <c:v>0.27513343325683559</c:v>
              </c:pt>
              <c:pt idx="45">
                <c:v>0.28706240101787911</c:v>
              </c:pt>
              <c:pt idx="46">
                <c:v>0.29577641907965863</c:v>
              </c:pt>
              <c:pt idx="47">
                <c:v>0.29690244467508731</c:v>
              </c:pt>
              <c:pt idx="48">
                <c:v>0.3138392074185114</c:v>
              </c:pt>
              <c:pt idx="49">
                <c:v>0.32714615380082451</c:v>
              </c:pt>
              <c:pt idx="50">
                <c:v>0.33081743451016588</c:v>
              </c:pt>
              <c:pt idx="51">
                <c:v>0.34629172343189862</c:v>
              </c:pt>
              <c:pt idx="52">
                <c:v>0.34974810894337849</c:v>
              </c:pt>
              <c:pt idx="53">
                <c:v>0.3571880412500309</c:v>
              </c:pt>
              <c:pt idx="54">
                <c:v>0.36555517043554769</c:v>
              </c:pt>
              <c:pt idx="55">
                <c:v>0.39981729496678842</c:v>
              </c:pt>
              <c:pt idx="56">
                <c:v>0.40311008856335628</c:v>
              </c:pt>
              <c:pt idx="57">
                <c:v>0.40780321323762231</c:v>
              </c:pt>
              <c:pt idx="58">
                <c:v>0.40812581701066969</c:v>
              </c:pt>
              <c:pt idx="59">
                <c:v>0.40832347628537902</c:v>
              </c:pt>
              <c:pt idx="60">
                <c:v>0.41134390247443892</c:v>
              </c:pt>
              <c:pt idx="61">
                <c:v>0.41169442403523149</c:v>
              </c:pt>
              <c:pt idx="62">
                <c:v>0.41771224206888191</c:v>
              </c:pt>
              <c:pt idx="63">
                <c:v>0.44013985062395172</c:v>
              </c:pt>
              <c:pt idx="64">
                <c:v>0.44640274398961211</c:v>
              </c:pt>
              <c:pt idx="65">
                <c:v>0.46315930085152379</c:v>
              </c:pt>
              <c:pt idx="66">
                <c:v>0.47692032265346562</c:v>
              </c:pt>
              <c:pt idx="67">
                <c:v>0.47954876346125808</c:v>
              </c:pt>
              <c:pt idx="68">
                <c:v>0.48188915319214348</c:v>
              </c:pt>
              <c:pt idx="69">
                <c:v>0.48967882718672873</c:v>
              </c:pt>
              <c:pt idx="70">
                <c:v>0.4985577091880285</c:v>
              </c:pt>
              <c:pt idx="71">
                <c:v>0.4992731378550373</c:v>
              </c:pt>
              <c:pt idx="72">
                <c:v>0.51153273757251794</c:v>
              </c:pt>
              <c:pt idx="73">
                <c:v>0.51497280972374637</c:v>
              </c:pt>
              <c:pt idx="74">
                <c:v>0.51790051578308527</c:v>
              </c:pt>
              <c:pt idx="75">
                <c:v>0.53260198194356434</c:v>
              </c:pt>
              <c:pt idx="76">
                <c:v>0.53691331154876287</c:v>
              </c:pt>
              <c:pt idx="77">
                <c:v>0.54179506439541147</c:v>
              </c:pt>
              <c:pt idx="78">
                <c:v>0.54285349491491786</c:v>
              </c:pt>
              <c:pt idx="79">
                <c:v>0.54467280448002608</c:v>
              </c:pt>
              <c:pt idx="80">
                <c:v>0.55932104279112105</c:v>
              </c:pt>
              <c:pt idx="81">
                <c:v>0.56102033220079262</c:v>
              </c:pt>
              <c:pt idx="82">
                <c:v>0.56470989415014206</c:v>
              </c:pt>
              <c:pt idx="83">
                <c:v>0.57291542709804466</c:v>
              </c:pt>
              <c:pt idx="84">
                <c:v>0.57629648595655181</c:v>
              </c:pt>
              <c:pt idx="85">
                <c:v>0.57640304278586274</c:v>
              </c:pt>
              <c:pt idx="86">
                <c:v>0.58623851341537803</c:v>
              </c:pt>
              <c:pt idx="87">
                <c:v>0.5916516459855734</c:v>
              </c:pt>
              <c:pt idx="88">
                <c:v>0.59452432416027046</c:v>
              </c:pt>
              <c:pt idx="89">
                <c:v>0.60647539519423044</c:v>
              </c:pt>
              <c:pt idx="90">
                <c:v>0.61036403551712648</c:v>
              </c:pt>
              <c:pt idx="91">
                <c:v>0.61851060110820422</c:v>
              </c:pt>
              <c:pt idx="92">
                <c:v>0.62256543489086902</c:v>
              </c:pt>
              <c:pt idx="93">
                <c:v>0.6326301852230487</c:v>
              </c:pt>
              <c:pt idx="94">
                <c:v>0.64599340582917231</c:v>
              </c:pt>
              <c:pt idx="95">
                <c:v>0.64982949863796946</c:v>
              </c:pt>
              <c:pt idx="96">
                <c:v>0.65035945947954243</c:v>
              </c:pt>
              <c:pt idx="97">
                <c:v>0.65497034302941504</c:v>
              </c:pt>
              <c:pt idx="98">
                <c:v>0.65570455260972738</c:v>
              </c:pt>
              <c:pt idx="99">
                <c:v>0.65783059716811232</c:v>
              </c:pt>
              <c:pt idx="100">
                <c:v>0.66571429881519806</c:v>
              </c:pt>
              <c:pt idx="101">
                <c:v>0.67798891642942327</c:v>
              </c:pt>
              <c:pt idx="102">
                <c:v>0.67966807839578092</c:v>
              </c:pt>
              <c:pt idx="103">
                <c:v>0.68494615375938772</c:v>
              </c:pt>
              <c:pt idx="104">
                <c:v>0.70795350852396721</c:v>
              </c:pt>
              <c:pt idx="105">
                <c:v>0.7159326947718585</c:v>
              </c:pt>
              <c:pt idx="106">
                <c:v>0.71786322281593906</c:v>
              </c:pt>
              <c:pt idx="107">
                <c:v>0.71801525750346618</c:v>
              </c:pt>
              <c:pt idx="108">
                <c:v>0.72712266424233041</c:v>
              </c:pt>
              <c:pt idx="109">
                <c:v>0.7292364952110526</c:v>
              </c:pt>
              <c:pt idx="110">
                <c:v>0.73185860633403399</c:v>
              </c:pt>
              <c:pt idx="111">
                <c:v>0.73848083785241725</c:v>
              </c:pt>
              <c:pt idx="112">
                <c:v>0.73958633840011523</c:v>
              </c:pt>
              <c:pt idx="113">
                <c:v>0.74296718488618207</c:v>
              </c:pt>
              <c:pt idx="114">
                <c:v>0.74706813678542772</c:v>
              </c:pt>
              <c:pt idx="115">
                <c:v>0.74816002364795653</c:v>
              </c:pt>
              <c:pt idx="116">
                <c:v>0.75187150652166812</c:v>
              </c:pt>
              <c:pt idx="117">
                <c:v>0.76801971217479936</c:v>
              </c:pt>
              <c:pt idx="118">
                <c:v>0.77526934357521671</c:v>
              </c:pt>
              <c:pt idx="119">
                <c:v>0.77555184323584636</c:v>
              </c:pt>
              <c:pt idx="120">
                <c:v>0.77645176967057328</c:v>
              </c:pt>
              <c:pt idx="121">
                <c:v>0.77914355102934363</c:v>
              </c:pt>
              <c:pt idx="122">
                <c:v>0.78171738156852677</c:v>
              </c:pt>
              <c:pt idx="123">
                <c:v>0.78721783910284793</c:v>
              </c:pt>
              <c:pt idx="124">
                <c:v>0.78806671322059307</c:v>
              </c:pt>
              <c:pt idx="125">
                <c:v>0.78843573245564746</c:v>
              </c:pt>
              <c:pt idx="126">
                <c:v>0.79000528772446499</c:v>
              </c:pt>
              <c:pt idx="127">
                <c:v>0.80913283320081919</c:v>
              </c:pt>
              <c:pt idx="128">
                <c:v>0.81857788574793633</c:v>
              </c:pt>
              <c:pt idx="129">
                <c:v>0.82229755071524058</c:v>
              </c:pt>
              <c:pt idx="130">
                <c:v>0.82452344797811417</c:v>
              </c:pt>
              <c:pt idx="131">
                <c:v>0.84140717505164342</c:v>
              </c:pt>
              <c:pt idx="132">
                <c:v>0.8472923659289564</c:v>
              </c:pt>
              <c:pt idx="133">
                <c:v>0.84834742592408363</c:v>
              </c:pt>
              <c:pt idx="134">
                <c:v>0.85500698466485903</c:v>
              </c:pt>
              <c:pt idx="135">
                <c:v>0.86330211095366638</c:v>
              </c:pt>
              <c:pt idx="136">
                <c:v>0.86435062338741719</c:v>
              </c:pt>
              <c:pt idx="137">
                <c:v>0.8731901600070282</c:v>
              </c:pt>
              <c:pt idx="138">
                <c:v>0.87662323766001082</c:v>
              </c:pt>
              <c:pt idx="139">
                <c:v>0.87911965878147502</c:v>
              </c:pt>
              <c:pt idx="140">
                <c:v>0.88175761973324152</c:v>
              </c:pt>
              <c:pt idx="141">
                <c:v>0.88964714233739062</c:v>
              </c:pt>
              <c:pt idx="142">
                <c:v>0.8983517322612633</c:v>
              </c:pt>
              <c:pt idx="143">
                <c:v>0.91286963207055616</c:v>
              </c:pt>
              <c:pt idx="144">
                <c:v>0.91545087790708135</c:v>
              </c:pt>
              <c:pt idx="145">
                <c:v>0.91769061520459583</c:v>
              </c:pt>
              <c:pt idx="146">
                <c:v>0.923251279635947</c:v>
              </c:pt>
              <c:pt idx="147">
                <c:v>0.92524163085972266</c:v>
              </c:pt>
              <c:pt idx="148">
                <c:v>0.93730055499148957</c:v>
              </c:pt>
              <c:pt idx="149">
                <c:v>0.94007222958615588</c:v>
              </c:pt>
              <c:pt idx="150">
                <c:v>0.94560142522248114</c:v>
              </c:pt>
              <c:pt idx="151">
                <c:v>0.94706602568288467</c:v>
              </c:pt>
              <c:pt idx="152">
                <c:v>0.96941736335158724</c:v>
              </c:pt>
              <c:pt idx="153">
                <c:v>0.9762074452955134</c:v>
              </c:pt>
              <c:pt idx="154">
                <c:v>0.98704117084045195</c:v>
              </c:pt>
            </c:numLit>
          </c:yVal>
          <c:smooth val="0"/>
          <c:extLst>
            <c:ext xmlns:c16="http://schemas.microsoft.com/office/drawing/2014/chart" uri="{C3380CC4-5D6E-409C-BE32-E72D297353CC}">
              <c16:uniqueId val="{00000000-4500-6D4C-A0F4-631E9F7C9512}"/>
            </c:ext>
          </c:extLst>
        </c:ser>
        <c:dLbls>
          <c:showLegendKey val="0"/>
          <c:showVal val="0"/>
          <c:showCatName val="0"/>
          <c:showSerName val="0"/>
          <c:showPercent val="0"/>
          <c:showBubbleSize val="0"/>
        </c:dLbls>
        <c:axId val="552652384"/>
        <c:axId val="552625488"/>
      </c:scatterChart>
      <c:valAx>
        <c:axId val="5526523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Observed Cum Prob</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2625488"/>
        <c:crosses val="autoZero"/>
        <c:crossBetween val="midCat"/>
      </c:valAx>
      <c:valAx>
        <c:axId val="552625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Expected Cum Prob</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26523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Essentials</a:t>
            </a:r>
            <a:r>
              <a:rPr lang="en-US" baseline="0"/>
              <a:t> to thrive.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Counts</c:v>
                </c:pt>
              </c:strCache>
            </c:strRef>
          </c:tx>
          <c:spPr>
            <a:solidFill>
              <a:schemeClr val="accent1"/>
            </a:solidFill>
            <a:ln>
              <a:noFill/>
            </a:ln>
            <a:effectLst/>
          </c:spPr>
          <c:invertIfNegative val="0"/>
          <c:cat>
            <c:strRef>
              <c:f>Sheet1!$A$2:$A$25</c:f>
              <c:strCache>
                <c:ptCount val="24"/>
                <c:pt idx="0">
                  <c:v>Employment/Jobs</c:v>
                </c:pt>
                <c:pt idx="1">
                  <c:v>Political stability</c:v>
                </c:pt>
                <c:pt idx="2">
                  <c:v>Education/Educational system</c:v>
                </c:pt>
                <c:pt idx="3">
                  <c:v>Health/Mental health</c:v>
                </c:pt>
                <c:pt idx="4">
                  <c:v>Financial/Economic stability</c:v>
                </c:pt>
                <c:pt idx="5">
                  <c:v>Basic services (food/water/housing etc)</c:v>
                </c:pt>
                <c:pt idx="6">
                  <c:v>Quality of life/Leisure/Culture</c:v>
                </c:pt>
                <c:pt idx="7">
                  <c:v>Public policies</c:v>
                </c:pt>
                <c:pt idx="8">
                  <c:v>Access to opportunities/Social mobility</c:v>
                </c:pt>
                <c:pt idx="9">
                  <c:v>Transportation/Mobility</c:v>
                </c:pt>
                <c:pt idx="10">
                  <c:v>Safety/Security</c:v>
                </c:pt>
                <c:pt idx="11">
                  <c:v>Environmental sustainability</c:v>
                </c:pt>
                <c:pt idx="12">
                  <c:v>Income/Wages</c:v>
                </c:pt>
                <c:pt idx="13">
                  <c:v>Equity/Equality</c:v>
                </c:pt>
                <c:pt idx="14">
                  <c:v>Corruption</c:v>
                </c:pt>
                <c:pt idx="15">
                  <c:v>Sanitation</c:v>
                </c:pt>
                <c:pt idx="16">
                  <c:v>Democracy</c:v>
                </c:pt>
                <c:pt idx="17">
                  <c:v>Energy</c:v>
                </c:pt>
                <c:pt idx="18">
                  <c:v>Technology/Internet Access</c:v>
                </c:pt>
                <c:pt idx="19">
                  <c:v>Housing</c:v>
                </c:pt>
                <c:pt idx="20">
                  <c:v>Social inclusion</c:v>
                </c:pt>
                <c:pt idx="21">
                  <c:v>Justice</c:v>
                </c:pt>
                <c:pt idx="22">
                  <c:v>Infrastructure</c:v>
                </c:pt>
                <c:pt idx="23">
                  <c:v>Legal certainty</c:v>
                </c:pt>
              </c:strCache>
            </c:strRef>
          </c:cat>
          <c:val>
            <c:numRef>
              <c:f>Sheet1!$B$2:$B$25</c:f>
              <c:numCache>
                <c:formatCode>General</c:formatCode>
                <c:ptCount val="24"/>
                <c:pt idx="0">
                  <c:v>41</c:v>
                </c:pt>
                <c:pt idx="1">
                  <c:v>30</c:v>
                </c:pt>
                <c:pt idx="2">
                  <c:v>29</c:v>
                </c:pt>
                <c:pt idx="3">
                  <c:v>24</c:v>
                </c:pt>
                <c:pt idx="4">
                  <c:v>23</c:v>
                </c:pt>
                <c:pt idx="5">
                  <c:v>20</c:v>
                </c:pt>
                <c:pt idx="6">
                  <c:v>14</c:v>
                </c:pt>
                <c:pt idx="7">
                  <c:v>12</c:v>
                </c:pt>
                <c:pt idx="8">
                  <c:v>11</c:v>
                </c:pt>
                <c:pt idx="9">
                  <c:v>7</c:v>
                </c:pt>
                <c:pt idx="10">
                  <c:v>6</c:v>
                </c:pt>
                <c:pt idx="11">
                  <c:v>5</c:v>
                </c:pt>
                <c:pt idx="12">
                  <c:v>5</c:v>
                </c:pt>
                <c:pt idx="13">
                  <c:v>5</c:v>
                </c:pt>
                <c:pt idx="14">
                  <c:v>4</c:v>
                </c:pt>
                <c:pt idx="15">
                  <c:v>4</c:v>
                </c:pt>
                <c:pt idx="16">
                  <c:v>4</c:v>
                </c:pt>
                <c:pt idx="17">
                  <c:v>2</c:v>
                </c:pt>
                <c:pt idx="18">
                  <c:v>2</c:v>
                </c:pt>
                <c:pt idx="19">
                  <c:v>2</c:v>
                </c:pt>
                <c:pt idx="20">
                  <c:v>2</c:v>
                </c:pt>
                <c:pt idx="21">
                  <c:v>1</c:v>
                </c:pt>
                <c:pt idx="22">
                  <c:v>1</c:v>
                </c:pt>
                <c:pt idx="23">
                  <c:v>1</c:v>
                </c:pt>
              </c:numCache>
            </c:numRef>
          </c:val>
          <c:extLst>
            <c:ext xmlns:c16="http://schemas.microsoft.com/office/drawing/2014/chart" uri="{C3380CC4-5D6E-409C-BE32-E72D297353CC}">
              <c16:uniqueId val="{00000000-D655-3346-8490-2BEF2393137D}"/>
            </c:ext>
          </c:extLst>
        </c:ser>
        <c:dLbls>
          <c:showLegendKey val="0"/>
          <c:showVal val="0"/>
          <c:showCatName val="0"/>
          <c:showSerName val="0"/>
          <c:showPercent val="0"/>
          <c:showBubbleSize val="0"/>
        </c:dLbls>
        <c:gapWidth val="219"/>
        <c:overlap val="-27"/>
        <c:axId val="1214124016"/>
        <c:axId val="1214174880"/>
      </c:barChart>
      <c:catAx>
        <c:axId val="121412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174880"/>
        <c:crosses val="autoZero"/>
        <c:auto val="1"/>
        <c:lblAlgn val="ctr"/>
        <c:lblOffset val="100"/>
        <c:noMultiLvlLbl val="0"/>
      </c:catAx>
      <c:valAx>
        <c:axId val="1214174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124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66B102-7262-4A40-A30A-67B9AD88A070}"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3A41EB16-A4E1-4C28-971C-9A69F400CAA1}">
      <dgm:prSet/>
      <dgm:spPr/>
      <dgm:t>
        <a:bodyPr/>
        <a:lstStyle/>
        <a:p>
          <a:r>
            <a:rPr lang="en-US" dirty="0">
              <a:latin typeface="+mj-lt"/>
            </a:rPr>
            <a:t>Suitability of an environment to support human life.</a:t>
          </a:r>
        </a:p>
      </dgm:t>
    </dgm:pt>
    <dgm:pt modelId="{6417D9FB-11F4-42A3-8A2C-C9F36B1F2413}" type="parTrans" cxnId="{9F4BE568-0836-4567-86E2-A15213759677}">
      <dgm:prSet/>
      <dgm:spPr/>
      <dgm:t>
        <a:bodyPr/>
        <a:lstStyle/>
        <a:p>
          <a:endParaRPr lang="en-US"/>
        </a:p>
      </dgm:t>
    </dgm:pt>
    <dgm:pt modelId="{BC98D894-4EF1-41D1-9F42-3EC3AE583290}" type="sibTrans" cxnId="{9F4BE568-0836-4567-86E2-A15213759677}">
      <dgm:prSet/>
      <dgm:spPr/>
      <dgm:t>
        <a:bodyPr/>
        <a:lstStyle/>
        <a:p>
          <a:endParaRPr lang="en-US"/>
        </a:p>
      </dgm:t>
    </dgm:pt>
    <dgm:pt modelId="{EC18F75A-2961-2E43-8E69-761CEDB6B8C9}" type="pres">
      <dgm:prSet presAssocID="{E266B102-7262-4A40-A30A-67B9AD88A070}" presName="linear" presStyleCnt="0">
        <dgm:presLayoutVars>
          <dgm:animLvl val="lvl"/>
          <dgm:resizeHandles val="exact"/>
        </dgm:presLayoutVars>
      </dgm:prSet>
      <dgm:spPr/>
    </dgm:pt>
    <dgm:pt modelId="{B4330CCF-A81C-F547-811C-999E3DA8F453}" type="pres">
      <dgm:prSet presAssocID="{3A41EB16-A4E1-4C28-971C-9A69F400CAA1}" presName="parentText" presStyleLbl="node1" presStyleIdx="0" presStyleCnt="1">
        <dgm:presLayoutVars>
          <dgm:chMax val="0"/>
          <dgm:bulletEnabled val="1"/>
        </dgm:presLayoutVars>
      </dgm:prSet>
      <dgm:spPr/>
    </dgm:pt>
  </dgm:ptLst>
  <dgm:cxnLst>
    <dgm:cxn modelId="{F242B324-506C-074A-B678-4F3D995E52C5}" type="presOf" srcId="{3A41EB16-A4E1-4C28-971C-9A69F400CAA1}" destId="{B4330CCF-A81C-F547-811C-999E3DA8F453}" srcOrd="0" destOrd="0" presId="urn:microsoft.com/office/officeart/2005/8/layout/vList2"/>
    <dgm:cxn modelId="{9F4BE568-0836-4567-86E2-A15213759677}" srcId="{E266B102-7262-4A40-A30A-67B9AD88A070}" destId="{3A41EB16-A4E1-4C28-971C-9A69F400CAA1}" srcOrd="0" destOrd="0" parTransId="{6417D9FB-11F4-42A3-8A2C-C9F36B1F2413}" sibTransId="{BC98D894-4EF1-41D1-9F42-3EC3AE583290}"/>
    <dgm:cxn modelId="{A7A68EA2-1CA8-4B45-AD72-E6DA9E5485FF}" type="presOf" srcId="{E266B102-7262-4A40-A30A-67B9AD88A070}" destId="{EC18F75A-2961-2E43-8E69-761CEDB6B8C9}" srcOrd="0" destOrd="0" presId="urn:microsoft.com/office/officeart/2005/8/layout/vList2"/>
    <dgm:cxn modelId="{DDA7366F-15FD-B444-9B90-E4B87E481BBA}" type="presParOf" srcId="{EC18F75A-2961-2E43-8E69-761CEDB6B8C9}" destId="{B4330CCF-A81C-F547-811C-999E3DA8F453}"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12EA22-8493-8A4A-825E-8924757CE651}" type="doc">
      <dgm:prSet loTypeId="urn:microsoft.com/office/officeart/2005/8/layout/matrix3" loCatId="matrix" qsTypeId="urn:microsoft.com/office/officeart/2005/8/quickstyle/simple1" qsCatId="simple" csTypeId="urn:microsoft.com/office/officeart/2005/8/colors/accent2_2" csCatId="accent2" phldr="1"/>
      <dgm:spPr/>
      <dgm:t>
        <a:bodyPr/>
        <a:lstStyle/>
        <a:p>
          <a:endParaRPr lang="en-GB"/>
        </a:p>
      </dgm:t>
    </dgm:pt>
    <dgm:pt modelId="{DE7DCA12-DD48-F444-818B-90B9603FB057}">
      <dgm:prSet phldrT="[Text]"/>
      <dgm:spPr/>
      <dgm:t>
        <a:bodyPr/>
        <a:lstStyle/>
        <a:p>
          <a:r>
            <a:rPr lang="en-GB" dirty="0"/>
            <a:t>178 responses</a:t>
          </a:r>
        </a:p>
      </dgm:t>
    </dgm:pt>
    <dgm:pt modelId="{342E456F-E046-3143-877D-B18E2C2023AB}" type="parTrans" cxnId="{FEF2E734-F580-D448-8642-17CD0354D946}">
      <dgm:prSet/>
      <dgm:spPr/>
      <dgm:t>
        <a:bodyPr/>
        <a:lstStyle/>
        <a:p>
          <a:endParaRPr lang="en-GB"/>
        </a:p>
      </dgm:t>
    </dgm:pt>
    <dgm:pt modelId="{4518B445-15F7-3143-8607-39C453938ADC}" type="sibTrans" cxnId="{FEF2E734-F580-D448-8642-17CD0354D946}">
      <dgm:prSet/>
      <dgm:spPr/>
      <dgm:t>
        <a:bodyPr/>
        <a:lstStyle/>
        <a:p>
          <a:endParaRPr lang="en-GB"/>
        </a:p>
      </dgm:t>
    </dgm:pt>
    <dgm:pt modelId="{AFE8B489-7C62-3349-A1BF-EB12BADB8DD1}">
      <dgm:prSet phldrT="[Text]"/>
      <dgm:spPr/>
      <dgm:t>
        <a:bodyPr/>
        <a:lstStyle/>
        <a:p>
          <a:r>
            <a:rPr lang="en-GB" dirty="0"/>
            <a:t>17 States</a:t>
          </a:r>
        </a:p>
      </dgm:t>
    </dgm:pt>
    <dgm:pt modelId="{506AFD93-5B60-4B43-92E8-BC6CBD339F42}" type="parTrans" cxnId="{838AB54F-3FC7-DD4D-8492-8496446CA45B}">
      <dgm:prSet/>
      <dgm:spPr/>
      <dgm:t>
        <a:bodyPr/>
        <a:lstStyle/>
        <a:p>
          <a:endParaRPr lang="en-GB"/>
        </a:p>
      </dgm:t>
    </dgm:pt>
    <dgm:pt modelId="{2E384BC0-BEBC-B549-ABB5-1BEF9F49369B}" type="sibTrans" cxnId="{838AB54F-3FC7-DD4D-8492-8496446CA45B}">
      <dgm:prSet/>
      <dgm:spPr/>
      <dgm:t>
        <a:bodyPr/>
        <a:lstStyle/>
        <a:p>
          <a:endParaRPr lang="en-GB"/>
        </a:p>
      </dgm:t>
    </dgm:pt>
    <dgm:pt modelId="{98225A2E-8030-8B4C-8FF2-183D76FF3782}">
      <dgm:prSet phldrT="[Text]"/>
      <dgm:spPr/>
      <dgm:t>
        <a:bodyPr/>
        <a:lstStyle/>
        <a:p>
          <a:r>
            <a:rPr lang="en-GB" dirty="0"/>
            <a:t>Most in 25-54 years age group</a:t>
          </a:r>
        </a:p>
      </dgm:t>
    </dgm:pt>
    <dgm:pt modelId="{BD51AD45-5BF8-AF40-9FCE-1039A1D86E3D}" type="parTrans" cxnId="{22ABC236-5CB2-7F4C-8C0E-F6DE38567BD4}">
      <dgm:prSet/>
      <dgm:spPr/>
      <dgm:t>
        <a:bodyPr/>
        <a:lstStyle/>
        <a:p>
          <a:endParaRPr lang="en-GB"/>
        </a:p>
      </dgm:t>
    </dgm:pt>
    <dgm:pt modelId="{7551BC76-64E0-5445-939C-C91DED21F540}" type="sibTrans" cxnId="{22ABC236-5CB2-7F4C-8C0E-F6DE38567BD4}">
      <dgm:prSet/>
      <dgm:spPr/>
      <dgm:t>
        <a:bodyPr/>
        <a:lstStyle/>
        <a:p>
          <a:endParaRPr lang="en-GB"/>
        </a:p>
      </dgm:t>
    </dgm:pt>
    <dgm:pt modelId="{764FCEA2-57ED-9D48-A153-AE76BB731524}">
      <dgm:prSet phldrT="[Text]"/>
      <dgm:spPr/>
      <dgm:t>
        <a:bodyPr/>
        <a:lstStyle/>
        <a:p>
          <a:r>
            <a:rPr lang="en-GB" dirty="0"/>
            <a:t>63.3% Females</a:t>
          </a:r>
        </a:p>
      </dgm:t>
    </dgm:pt>
    <dgm:pt modelId="{C8EB859F-6B5E-4C4D-8B90-3F9D873CD171}" type="parTrans" cxnId="{342CE893-2F24-8645-86F2-43E2A06E8A1D}">
      <dgm:prSet/>
      <dgm:spPr/>
      <dgm:t>
        <a:bodyPr/>
        <a:lstStyle/>
        <a:p>
          <a:endParaRPr lang="en-GB"/>
        </a:p>
      </dgm:t>
    </dgm:pt>
    <dgm:pt modelId="{E7EEF72E-F373-404E-960E-5078DF8E58DA}" type="sibTrans" cxnId="{342CE893-2F24-8645-86F2-43E2A06E8A1D}">
      <dgm:prSet/>
      <dgm:spPr/>
      <dgm:t>
        <a:bodyPr/>
        <a:lstStyle/>
        <a:p>
          <a:endParaRPr lang="en-GB"/>
        </a:p>
      </dgm:t>
    </dgm:pt>
    <dgm:pt modelId="{606D4FE9-D181-4342-9F86-3D7881D8F40C}" type="pres">
      <dgm:prSet presAssocID="{3B12EA22-8493-8A4A-825E-8924757CE651}" presName="matrix" presStyleCnt="0">
        <dgm:presLayoutVars>
          <dgm:chMax val="1"/>
          <dgm:dir/>
          <dgm:resizeHandles val="exact"/>
        </dgm:presLayoutVars>
      </dgm:prSet>
      <dgm:spPr/>
    </dgm:pt>
    <dgm:pt modelId="{BA0CCDAF-5FE2-9B4B-AE09-76877454BED6}" type="pres">
      <dgm:prSet presAssocID="{3B12EA22-8493-8A4A-825E-8924757CE651}" presName="diamond" presStyleLbl="bgShp" presStyleIdx="0" presStyleCnt="1"/>
      <dgm:spPr/>
    </dgm:pt>
    <dgm:pt modelId="{5D2AF8D5-6DEE-5347-98ED-6088CE6A762D}" type="pres">
      <dgm:prSet presAssocID="{3B12EA22-8493-8A4A-825E-8924757CE651}" presName="quad1" presStyleLbl="node1" presStyleIdx="0" presStyleCnt="4">
        <dgm:presLayoutVars>
          <dgm:chMax val="0"/>
          <dgm:chPref val="0"/>
          <dgm:bulletEnabled val="1"/>
        </dgm:presLayoutVars>
      </dgm:prSet>
      <dgm:spPr/>
    </dgm:pt>
    <dgm:pt modelId="{10BC9DAA-8ECC-A647-BEF4-4EEC30C7B3E8}" type="pres">
      <dgm:prSet presAssocID="{3B12EA22-8493-8A4A-825E-8924757CE651}" presName="quad2" presStyleLbl="node1" presStyleIdx="1" presStyleCnt="4">
        <dgm:presLayoutVars>
          <dgm:chMax val="0"/>
          <dgm:chPref val="0"/>
          <dgm:bulletEnabled val="1"/>
        </dgm:presLayoutVars>
      </dgm:prSet>
      <dgm:spPr/>
    </dgm:pt>
    <dgm:pt modelId="{593976D5-D74C-9746-8EE0-0F1A294559C0}" type="pres">
      <dgm:prSet presAssocID="{3B12EA22-8493-8A4A-825E-8924757CE651}" presName="quad3" presStyleLbl="node1" presStyleIdx="2" presStyleCnt="4">
        <dgm:presLayoutVars>
          <dgm:chMax val="0"/>
          <dgm:chPref val="0"/>
          <dgm:bulletEnabled val="1"/>
        </dgm:presLayoutVars>
      </dgm:prSet>
      <dgm:spPr/>
    </dgm:pt>
    <dgm:pt modelId="{A77F3565-E915-B04F-BE4E-05DF3AB0ACF5}" type="pres">
      <dgm:prSet presAssocID="{3B12EA22-8493-8A4A-825E-8924757CE651}" presName="quad4" presStyleLbl="node1" presStyleIdx="3" presStyleCnt="4">
        <dgm:presLayoutVars>
          <dgm:chMax val="0"/>
          <dgm:chPref val="0"/>
          <dgm:bulletEnabled val="1"/>
        </dgm:presLayoutVars>
      </dgm:prSet>
      <dgm:spPr/>
    </dgm:pt>
  </dgm:ptLst>
  <dgm:cxnLst>
    <dgm:cxn modelId="{91BCF30B-9257-0040-9DE1-E970AC782172}" type="presOf" srcId="{3B12EA22-8493-8A4A-825E-8924757CE651}" destId="{606D4FE9-D181-4342-9F86-3D7881D8F40C}" srcOrd="0" destOrd="0" presId="urn:microsoft.com/office/officeart/2005/8/layout/matrix3"/>
    <dgm:cxn modelId="{97A69012-4524-C443-B13C-FA80473F71FD}" type="presOf" srcId="{AFE8B489-7C62-3349-A1BF-EB12BADB8DD1}" destId="{10BC9DAA-8ECC-A647-BEF4-4EEC30C7B3E8}" srcOrd="0" destOrd="0" presId="urn:microsoft.com/office/officeart/2005/8/layout/matrix3"/>
    <dgm:cxn modelId="{8EEB801C-E45D-DF4E-B222-05A5DD47538E}" type="presOf" srcId="{98225A2E-8030-8B4C-8FF2-183D76FF3782}" destId="{593976D5-D74C-9746-8EE0-0F1A294559C0}" srcOrd="0" destOrd="0" presId="urn:microsoft.com/office/officeart/2005/8/layout/matrix3"/>
    <dgm:cxn modelId="{92962C34-29FC-C742-A2C2-A20A7E93776A}" type="presOf" srcId="{DE7DCA12-DD48-F444-818B-90B9603FB057}" destId="{5D2AF8D5-6DEE-5347-98ED-6088CE6A762D}" srcOrd="0" destOrd="0" presId="urn:microsoft.com/office/officeart/2005/8/layout/matrix3"/>
    <dgm:cxn modelId="{FEF2E734-F580-D448-8642-17CD0354D946}" srcId="{3B12EA22-8493-8A4A-825E-8924757CE651}" destId="{DE7DCA12-DD48-F444-818B-90B9603FB057}" srcOrd="0" destOrd="0" parTransId="{342E456F-E046-3143-877D-B18E2C2023AB}" sibTransId="{4518B445-15F7-3143-8607-39C453938ADC}"/>
    <dgm:cxn modelId="{22ABC236-5CB2-7F4C-8C0E-F6DE38567BD4}" srcId="{3B12EA22-8493-8A4A-825E-8924757CE651}" destId="{98225A2E-8030-8B4C-8FF2-183D76FF3782}" srcOrd="2" destOrd="0" parTransId="{BD51AD45-5BF8-AF40-9FCE-1039A1D86E3D}" sibTransId="{7551BC76-64E0-5445-939C-C91DED21F540}"/>
    <dgm:cxn modelId="{838AB54F-3FC7-DD4D-8492-8496446CA45B}" srcId="{3B12EA22-8493-8A4A-825E-8924757CE651}" destId="{AFE8B489-7C62-3349-A1BF-EB12BADB8DD1}" srcOrd="1" destOrd="0" parTransId="{506AFD93-5B60-4B43-92E8-BC6CBD339F42}" sibTransId="{2E384BC0-BEBC-B549-ABB5-1BEF9F49369B}"/>
    <dgm:cxn modelId="{342CE893-2F24-8645-86F2-43E2A06E8A1D}" srcId="{3B12EA22-8493-8A4A-825E-8924757CE651}" destId="{764FCEA2-57ED-9D48-A153-AE76BB731524}" srcOrd="3" destOrd="0" parTransId="{C8EB859F-6B5E-4C4D-8B90-3F9D873CD171}" sibTransId="{E7EEF72E-F373-404E-960E-5078DF8E58DA}"/>
    <dgm:cxn modelId="{5A6D8C94-3023-F047-8ECB-CE619F784B86}" type="presOf" srcId="{764FCEA2-57ED-9D48-A153-AE76BB731524}" destId="{A77F3565-E915-B04F-BE4E-05DF3AB0ACF5}" srcOrd="0" destOrd="0" presId="urn:microsoft.com/office/officeart/2005/8/layout/matrix3"/>
    <dgm:cxn modelId="{1D46984C-26BA-1A41-8868-438069230F1F}" type="presParOf" srcId="{606D4FE9-D181-4342-9F86-3D7881D8F40C}" destId="{BA0CCDAF-5FE2-9B4B-AE09-76877454BED6}" srcOrd="0" destOrd="0" presId="urn:microsoft.com/office/officeart/2005/8/layout/matrix3"/>
    <dgm:cxn modelId="{0DCE160A-6D78-A344-9869-6B999B234C93}" type="presParOf" srcId="{606D4FE9-D181-4342-9F86-3D7881D8F40C}" destId="{5D2AF8D5-6DEE-5347-98ED-6088CE6A762D}" srcOrd="1" destOrd="0" presId="urn:microsoft.com/office/officeart/2005/8/layout/matrix3"/>
    <dgm:cxn modelId="{19F2AC40-239A-7D40-A154-157416DC9DBB}" type="presParOf" srcId="{606D4FE9-D181-4342-9F86-3D7881D8F40C}" destId="{10BC9DAA-8ECC-A647-BEF4-4EEC30C7B3E8}" srcOrd="2" destOrd="0" presId="urn:microsoft.com/office/officeart/2005/8/layout/matrix3"/>
    <dgm:cxn modelId="{6D68324C-D111-3B48-B331-B1BDD86B5DB4}" type="presParOf" srcId="{606D4FE9-D181-4342-9F86-3D7881D8F40C}" destId="{593976D5-D74C-9746-8EE0-0F1A294559C0}" srcOrd="3" destOrd="0" presId="urn:microsoft.com/office/officeart/2005/8/layout/matrix3"/>
    <dgm:cxn modelId="{1A848527-9148-4840-9079-A804D6FE2CD5}" type="presParOf" srcId="{606D4FE9-D181-4342-9F86-3D7881D8F40C}" destId="{A77F3565-E915-B04F-BE4E-05DF3AB0ACF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179D7D-2881-1741-BE0B-B5DB2461B681}" type="doc">
      <dgm:prSet loTypeId="urn:microsoft.com/office/officeart/2008/layout/HorizontalMultiLevelHierarchy" loCatId="relationship" qsTypeId="urn:microsoft.com/office/officeart/2005/8/quickstyle/3d2" qsCatId="3D" csTypeId="urn:microsoft.com/office/officeart/2005/8/colors/accent1_2" csCatId="accent1" phldr="1"/>
      <dgm:spPr/>
      <dgm:t>
        <a:bodyPr/>
        <a:lstStyle/>
        <a:p>
          <a:endParaRPr lang="en-GB"/>
        </a:p>
      </dgm:t>
    </dgm:pt>
    <dgm:pt modelId="{DE0F5E27-97C9-EF4F-8A84-072954709C91}">
      <dgm:prSet phldrT="[Text]"/>
      <dgm:spPr/>
      <dgm:t>
        <a:bodyPr/>
        <a:lstStyle/>
        <a:p>
          <a:r>
            <a:rPr lang="en-GB" dirty="0"/>
            <a:t>17 states</a:t>
          </a:r>
        </a:p>
      </dgm:t>
    </dgm:pt>
    <dgm:pt modelId="{3A138912-39FD-464E-8C97-48354FBD263F}" type="parTrans" cxnId="{FC36AC51-CD67-F844-83F2-3615C6D91AC5}">
      <dgm:prSet/>
      <dgm:spPr/>
      <dgm:t>
        <a:bodyPr/>
        <a:lstStyle/>
        <a:p>
          <a:endParaRPr lang="en-GB"/>
        </a:p>
      </dgm:t>
    </dgm:pt>
    <dgm:pt modelId="{C33F40DE-F9F1-A24C-A43B-0E3C2831AD67}" type="sibTrans" cxnId="{FC36AC51-CD67-F844-83F2-3615C6D91AC5}">
      <dgm:prSet/>
      <dgm:spPr/>
      <dgm:t>
        <a:bodyPr/>
        <a:lstStyle/>
        <a:p>
          <a:endParaRPr lang="en-GB"/>
        </a:p>
      </dgm:t>
    </dgm:pt>
    <dgm:pt modelId="{C466B775-E38C-3E44-976C-C4F42CA20EEA}" type="asst">
      <dgm:prSet phldrT="[Text]"/>
      <dgm:spPr/>
      <dgm:t>
        <a:bodyPr/>
        <a:lstStyle/>
        <a:p>
          <a:r>
            <a:rPr lang="en-GB" dirty="0"/>
            <a:t>Zone 1 – Sao Paulo</a:t>
          </a:r>
        </a:p>
      </dgm:t>
    </dgm:pt>
    <dgm:pt modelId="{6078D1F2-FABE-AA42-B303-AA42CC61D6E0}" type="parTrans" cxnId="{09EE7679-5119-F64B-AD28-CF1984BA9A25}">
      <dgm:prSet/>
      <dgm:spPr/>
      <dgm:t>
        <a:bodyPr/>
        <a:lstStyle/>
        <a:p>
          <a:endParaRPr lang="en-GB"/>
        </a:p>
      </dgm:t>
    </dgm:pt>
    <dgm:pt modelId="{E23C730F-B2B2-6F49-8DCB-1FD8BB34BCC9}" type="sibTrans" cxnId="{09EE7679-5119-F64B-AD28-CF1984BA9A25}">
      <dgm:prSet/>
      <dgm:spPr/>
      <dgm:t>
        <a:bodyPr/>
        <a:lstStyle/>
        <a:p>
          <a:endParaRPr lang="en-GB"/>
        </a:p>
      </dgm:t>
    </dgm:pt>
    <dgm:pt modelId="{7BA8B190-0A70-9743-BBEA-D3D857BC1A98}" type="asst">
      <dgm:prSet/>
      <dgm:spPr/>
      <dgm:t>
        <a:bodyPr/>
        <a:lstStyle/>
        <a:p>
          <a:r>
            <a:rPr lang="en-GB" dirty="0"/>
            <a:t>Zone 2 – Rio De Janeiro</a:t>
          </a:r>
        </a:p>
      </dgm:t>
    </dgm:pt>
    <dgm:pt modelId="{6429490D-9B4C-304D-9A04-52E652830AAD}" type="parTrans" cxnId="{4510B4B1-A33E-C641-A423-7C700810F8EF}">
      <dgm:prSet/>
      <dgm:spPr/>
      <dgm:t>
        <a:bodyPr/>
        <a:lstStyle/>
        <a:p>
          <a:endParaRPr lang="en-GB"/>
        </a:p>
      </dgm:t>
    </dgm:pt>
    <dgm:pt modelId="{B4E1EB32-1339-3447-A0E6-07F9811EEC88}" type="sibTrans" cxnId="{4510B4B1-A33E-C641-A423-7C700810F8EF}">
      <dgm:prSet/>
      <dgm:spPr/>
      <dgm:t>
        <a:bodyPr/>
        <a:lstStyle/>
        <a:p>
          <a:endParaRPr lang="en-GB"/>
        </a:p>
      </dgm:t>
    </dgm:pt>
    <dgm:pt modelId="{A92DE195-C23C-F441-BA63-BFAA36A44689}" type="asst">
      <dgm:prSet/>
      <dgm:spPr/>
      <dgm:t>
        <a:bodyPr/>
        <a:lstStyle/>
        <a:p>
          <a:r>
            <a:rPr lang="en-GB" dirty="0"/>
            <a:t>Zone 3 – Minas Gerais</a:t>
          </a:r>
        </a:p>
      </dgm:t>
    </dgm:pt>
    <dgm:pt modelId="{E9622981-C871-114B-99E2-D812B9884EA5}" type="parTrans" cxnId="{260317DC-5BA6-B743-AF9A-17B5B400A9D0}">
      <dgm:prSet/>
      <dgm:spPr/>
      <dgm:t>
        <a:bodyPr/>
        <a:lstStyle/>
        <a:p>
          <a:endParaRPr lang="en-GB"/>
        </a:p>
      </dgm:t>
    </dgm:pt>
    <dgm:pt modelId="{9E9495F5-2C52-B14D-AF35-F0786DDC858D}" type="sibTrans" cxnId="{260317DC-5BA6-B743-AF9A-17B5B400A9D0}">
      <dgm:prSet/>
      <dgm:spPr/>
      <dgm:t>
        <a:bodyPr/>
        <a:lstStyle/>
        <a:p>
          <a:endParaRPr lang="en-GB"/>
        </a:p>
      </dgm:t>
    </dgm:pt>
    <dgm:pt modelId="{F999725C-725E-7F41-A2A0-CCBD2C94E47A}" type="asst">
      <dgm:prSet/>
      <dgm:spPr/>
      <dgm:t>
        <a:bodyPr/>
        <a:lstStyle/>
        <a:p>
          <a:r>
            <a:rPr lang="en-GB" dirty="0"/>
            <a:t>Zone 4 – Rest of Brazil</a:t>
          </a:r>
        </a:p>
      </dgm:t>
    </dgm:pt>
    <dgm:pt modelId="{D4BF291C-86B5-4D4C-8A0A-0D655F50CEE2}" type="parTrans" cxnId="{D23E85AD-FB13-AA49-A3CD-CE4F08A6CF67}">
      <dgm:prSet/>
      <dgm:spPr/>
      <dgm:t>
        <a:bodyPr/>
        <a:lstStyle/>
        <a:p>
          <a:endParaRPr lang="en-GB"/>
        </a:p>
      </dgm:t>
    </dgm:pt>
    <dgm:pt modelId="{87A2F13F-B111-DB41-B668-27DDCD1F6C4E}" type="sibTrans" cxnId="{D23E85AD-FB13-AA49-A3CD-CE4F08A6CF67}">
      <dgm:prSet/>
      <dgm:spPr/>
      <dgm:t>
        <a:bodyPr/>
        <a:lstStyle/>
        <a:p>
          <a:endParaRPr lang="en-GB"/>
        </a:p>
      </dgm:t>
    </dgm:pt>
    <dgm:pt modelId="{6D92B38D-D866-C943-A446-A9BCC6BA7F6E}" type="asst">
      <dgm:prSet/>
      <dgm:spPr/>
      <dgm:t>
        <a:bodyPr/>
        <a:lstStyle/>
        <a:p>
          <a:r>
            <a:rPr lang="en-GB" dirty="0"/>
            <a:t>Zone 5 – Overall Brazil</a:t>
          </a:r>
        </a:p>
      </dgm:t>
    </dgm:pt>
    <dgm:pt modelId="{FFF4B144-985E-6244-987E-6DB79FA12BE4}" type="parTrans" cxnId="{D5FF7FFC-2324-7246-8C27-27C00D46DD87}">
      <dgm:prSet/>
      <dgm:spPr/>
      <dgm:t>
        <a:bodyPr/>
        <a:lstStyle/>
        <a:p>
          <a:endParaRPr lang="en-GB"/>
        </a:p>
      </dgm:t>
    </dgm:pt>
    <dgm:pt modelId="{48B77957-EBF2-FD4A-9F48-46557AF26B96}" type="sibTrans" cxnId="{D5FF7FFC-2324-7246-8C27-27C00D46DD87}">
      <dgm:prSet/>
      <dgm:spPr/>
      <dgm:t>
        <a:bodyPr/>
        <a:lstStyle/>
        <a:p>
          <a:endParaRPr lang="en-GB"/>
        </a:p>
      </dgm:t>
    </dgm:pt>
    <dgm:pt modelId="{5CB955AD-A9F1-3E49-9B4B-A40F83896AC4}" type="pres">
      <dgm:prSet presAssocID="{73179D7D-2881-1741-BE0B-B5DB2461B681}" presName="Name0" presStyleCnt="0">
        <dgm:presLayoutVars>
          <dgm:chPref val="1"/>
          <dgm:dir/>
          <dgm:animOne val="branch"/>
          <dgm:animLvl val="lvl"/>
          <dgm:resizeHandles val="exact"/>
        </dgm:presLayoutVars>
      </dgm:prSet>
      <dgm:spPr/>
    </dgm:pt>
    <dgm:pt modelId="{B57EF9D7-C683-7049-A79D-3DE3EA643CC6}" type="pres">
      <dgm:prSet presAssocID="{DE0F5E27-97C9-EF4F-8A84-072954709C91}" presName="root1" presStyleCnt="0"/>
      <dgm:spPr/>
    </dgm:pt>
    <dgm:pt modelId="{CC5DCF62-3413-D242-86B6-427818416E86}" type="pres">
      <dgm:prSet presAssocID="{DE0F5E27-97C9-EF4F-8A84-072954709C91}" presName="LevelOneTextNode" presStyleLbl="node0" presStyleIdx="0" presStyleCnt="1">
        <dgm:presLayoutVars>
          <dgm:chPref val="3"/>
        </dgm:presLayoutVars>
      </dgm:prSet>
      <dgm:spPr/>
    </dgm:pt>
    <dgm:pt modelId="{79C6BB28-6BA5-6844-B2C0-581B05595B78}" type="pres">
      <dgm:prSet presAssocID="{DE0F5E27-97C9-EF4F-8A84-072954709C91}" presName="level2hierChild" presStyleCnt="0"/>
      <dgm:spPr/>
    </dgm:pt>
    <dgm:pt modelId="{85A49537-F1FF-1240-A729-32EC2D39C53F}" type="pres">
      <dgm:prSet presAssocID="{6078D1F2-FABE-AA42-B303-AA42CC61D6E0}" presName="conn2-1" presStyleLbl="parChTrans1D2" presStyleIdx="0" presStyleCnt="5"/>
      <dgm:spPr/>
    </dgm:pt>
    <dgm:pt modelId="{E72B224F-1292-A34D-8F62-E5467A36AE43}" type="pres">
      <dgm:prSet presAssocID="{6078D1F2-FABE-AA42-B303-AA42CC61D6E0}" presName="connTx" presStyleLbl="parChTrans1D2" presStyleIdx="0" presStyleCnt="5"/>
      <dgm:spPr/>
    </dgm:pt>
    <dgm:pt modelId="{50460A84-EF87-A442-9EF1-AB5910AA4E74}" type="pres">
      <dgm:prSet presAssocID="{C466B775-E38C-3E44-976C-C4F42CA20EEA}" presName="root2" presStyleCnt="0"/>
      <dgm:spPr/>
    </dgm:pt>
    <dgm:pt modelId="{0793E90F-1FD4-5344-BB64-7CE858D054CF}" type="pres">
      <dgm:prSet presAssocID="{C466B775-E38C-3E44-976C-C4F42CA20EEA}" presName="LevelTwoTextNode" presStyleLbl="asst1" presStyleIdx="0" presStyleCnt="5">
        <dgm:presLayoutVars>
          <dgm:chPref val="3"/>
        </dgm:presLayoutVars>
      </dgm:prSet>
      <dgm:spPr/>
    </dgm:pt>
    <dgm:pt modelId="{C6A42ED4-7190-FD45-B3BD-2581D1C50D31}" type="pres">
      <dgm:prSet presAssocID="{C466B775-E38C-3E44-976C-C4F42CA20EEA}" presName="level3hierChild" presStyleCnt="0"/>
      <dgm:spPr/>
    </dgm:pt>
    <dgm:pt modelId="{847B8CE2-708A-2D4F-8006-F63F0AE2EB38}" type="pres">
      <dgm:prSet presAssocID="{6429490D-9B4C-304D-9A04-52E652830AAD}" presName="conn2-1" presStyleLbl="parChTrans1D2" presStyleIdx="1" presStyleCnt="5"/>
      <dgm:spPr/>
    </dgm:pt>
    <dgm:pt modelId="{C5FCAAA0-B6ED-4F49-A862-0962EEB624E4}" type="pres">
      <dgm:prSet presAssocID="{6429490D-9B4C-304D-9A04-52E652830AAD}" presName="connTx" presStyleLbl="parChTrans1D2" presStyleIdx="1" presStyleCnt="5"/>
      <dgm:spPr/>
    </dgm:pt>
    <dgm:pt modelId="{8EC77F31-3DEF-8E4A-A70D-860763F9E8CD}" type="pres">
      <dgm:prSet presAssocID="{7BA8B190-0A70-9743-BBEA-D3D857BC1A98}" presName="root2" presStyleCnt="0"/>
      <dgm:spPr/>
    </dgm:pt>
    <dgm:pt modelId="{AF059034-20B2-F744-A051-72426C140D7C}" type="pres">
      <dgm:prSet presAssocID="{7BA8B190-0A70-9743-BBEA-D3D857BC1A98}" presName="LevelTwoTextNode" presStyleLbl="asst1" presStyleIdx="1" presStyleCnt="5">
        <dgm:presLayoutVars>
          <dgm:chPref val="3"/>
        </dgm:presLayoutVars>
      </dgm:prSet>
      <dgm:spPr/>
    </dgm:pt>
    <dgm:pt modelId="{540DDD3F-C566-A74E-9D54-5B2043E4D818}" type="pres">
      <dgm:prSet presAssocID="{7BA8B190-0A70-9743-BBEA-D3D857BC1A98}" presName="level3hierChild" presStyleCnt="0"/>
      <dgm:spPr/>
    </dgm:pt>
    <dgm:pt modelId="{51B6C343-AEE2-134D-9D91-D16BC26D8BC3}" type="pres">
      <dgm:prSet presAssocID="{E9622981-C871-114B-99E2-D812B9884EA5}" presName="conn2-1" presStyleLbl="parChTrans1D2" presStyleIdx="2" presStyleCnt="5"/>
      <dgm:spPr/>
    </dgm:pt>
    <dgm:pt modelId="{B1317FE2-A9A6-7343-AC9B-060CE7344341}" type="pres">
      <dgm:prSet presAssocID="{E9622981-C871-114B-99E2-D812B9884EA5}" presName="connTx" presStyleLbl="parChTrans1D2" presStyleIdx="2" presStyleCnt="5"/>
      <dgm:spPr/>
    </dgm:pt>
    <dgm:pt modelId="{016EFAE7-40A2-314D-A792-ABF2B22A15FA}" type="pres">
      <dgm:prSet presAssocID="{A92DE195-C23C-F441-BA63-BFAA36A44689}" presName="root2" presStyleCnt="0"/>
      <dgm:spPr/>
    </dgm:pt>
    <dgm:pt modelId="{DA3314A1-1AEB-234C-AD64-E8A484B7F34D}" type="pres">
      <dgm:prSet presAssocID="{A92DE195-C23C-F441-BA63-BFAA36A44689}" presName="LevelTwoTextNode" presStyleLbl="asst1" presStyleIdx="2" presStyleCnt="5">
        <dgm:presLayoutVars>
          <dgm:chPref val="3"/>
        </dgm:presLayoutVars>
      </dgm:prSet>
      <dgm:spPr/>
    </dgm:pt>
    <dgm:pt modelId="{3A4ED736-62E4-D84D-8347-980356B06615}" type="pres">
      <dgm:prSet presAssocID="{A92DE195-C23C-F441-BA63-BFAA36A44689}" presName="level3hierChild" presStyleCnt="0"/>
      <dgm:spPr/>
    </dgm:pt>
    <dgm:pt modelId="{2D83BC2F-2B31-4545-AAFA-E511CD8FFFE4}" type="pres">
      <dgm:prSet presAssocID="{D4BF291C-86B5-4D4C-8A0A-0D655F50CEE2}" presName="conn2-1" presStyleLbl="parChTrans1D2" presStyleIdx="3" presStyleCnt="5"/>
      <dgm:spPr/>
    </dgm:pt>
    <dgm:pt modelId="{B29E68BA-F98B-2745-B75D-FEAA7D7F8D52}" type="pres">
      <dgm:prSet presAssocID="{D4BF291C-86B5-4D4C-8A0A-0D655F50CEE2}" presName="connTx" presStyleLbl="parChTrans1D2" presStyleIdx="3" presStyleCnt="5"/>
      <dgm:spPr/>
    </dgm:pt>
    <dgm:pt modelId="{E6AE69CF-B2CD-7D43-9909-58F7DC4975F8}" type="pres">
      <dgm:prSet presAssocID="{F999725C-725E-7F41-A2A0-CCBD2C94E47A}" presName="root2" presStyleCnt="0"/>
      <dgm:spPr/>
    </dgm:pt>
    <dgm:pt modelId="{6DF07113-140E-5840-8CB3-DB8F19EF0689}" type="pres">
      <dgm:prSet presAssocID="{F999725C-725E-7F41-A2A0-CCBD2C94E47A}" presName="LevelTwoTextNode" presStyleLbl="asst1" presStyleIdx="3" presStyleCnt="5">
        <dgm:presLayoutVars>
          <dgm:chPref val="3"/>
        </dgm:presLayoutVars>
      </dgm:prSet>
      <dgm:spPr/>
    </dgm:pt>
    <dgm:pt modelId="{592560AA-6CEF-4549-A61E-685CA21945A6}" type="pres">
      <dgm:prSet presAssocID="{F999725C-725E-7F41-A2A0-CCBD2C94E47A}" presName="level3hierChild" presStyleCnt="0"/>
      <dgm:spPr/>
    </dgm:pt>
    <dgm:pt modelId="{FFC3090D-CFCC-0942-8C43-11B10FD2901F}" type="pres">
      <dgm:prSet presAssocID="{FFF4B144-985E-6244-987E-6DB79FA12BE4}" presName="conn2-1" presStyleLbl="parChTrans1D2" presStyleIdx="4" presStyleCnt="5"/>
      <dgm:spPr/>
    </dgm:pt>
    <dgm:pt modelId="{EA5EFF60-65C5-6B48-9671-798DBB4B5A3E}" type="pres">
      <dgm:prSet presAssocID="{FFF4B144-985E-6244-987E-6DB79FA12BE4}" presName="connTx" presStyleLbl="parChTrans1D2" presStyleIdx="4" presStyleCnt="5"/>
      <dgm:spPr/>
    </dgm:pt>
    <dgm:pt modelId="{DC61E5A8-8214-DB49-9863-D1CC9F1EC8E9}" type="pres">
      <dgm:prSet presAssocID="{6D92B38D-D866-C943-A446-A9BCC6BA7F6E}" presName="root2" presStyleCnt="0"/>
      <dgm:spPr/>
    </dgm:pt>
    <dgm:pt modelId="{D80E1896-5955-AB4E-A984-853A57BDA419}" type="pres">
      <dgm:prSet presAssocID="{6D92B38D-D866-C943-A446-A9BCC6BA7F6E}" presName="LevelTwoTextNode" presStyleLbl="asst1" presStyleIdx="4" presStyleCnt="5">
        <dgm:presLayoutVars>
          <dgm:chPref val="3"/>
        </dgm:presLayoutVars>
      </dgm:prSet>
      <dgm:spPr/>
    </dgm:pt>
    <dgm:pt modelId="{9F89DD96-44A8-3F46-87DC-1DD2B51D0EBF}" type="pres">
      <dgm:prSet presAssocID="{6D92B38D-D866-C943-A446-A9BCC6BA7F6E}" presName="level3hierChild" presStyleCnt="0"/>
      <dgm:spPr/>
    </dgm:pt>
  </dgm:ptLst>
  <dgm:cxnLst>
    <dgm:cxn modelId="{2CDF1212-6EF3-F64C-B772-9D7ADD4B9F53}" type="presOf" srcId="{73179D7D-2881-1741-BE0B-B5DB2461B681}" destId="{5CB955AD-A9F1-3E49-9B4B-A40F83896AC4}" srcOrd="0" destOrd="0" presId="urn:microsoft.com/office/officeart/2008/layout/HorizontalMultiLevelHierarchy"/>
    <dgm:cxn modelId="{DD29BA14-ED18-0649-B024-1906B5747B8F}" type="presOf" srcId="{FFF4B144-985E-6244-987E-6DB79FA12BE4}" destId="{EA5EFF60-65C5-6B48-9671-798DBB4B5A3E}" srcOrd="1" destOrd="0" presId="urn:microsoft.com/office/officeart/2008/layout/HorizontalMultiLevelHierarchy"/>
    <dgm:cxn modelId="{11708A17-64F2-7D41-AA7F-0B9CC6828C02}" type="presOf" srcId="{7BA8B190-0A70-9743-BBEA-D3D857BC1A98}" destId="{AF059034-20B2-F744-A051-72426C140D7C}" srcOrd="0" destOrd="0" presId="urn:microsoft.com/office/officeart/2008/layout/HorizontalMultiLevelHierarchy"/>
    <dgm:cxn modelId="{4EFB8C3B-454B-8747-A3AE-E644B25C8A9B}" type="presOf" srcId="{6078D1F2-FABE-AA42-B303-AA42CC61D6E0}" destId="{E72B224F-1292-A34D-8F62-E5467A36AE43}" srcOrd="1" destOrd="0" presId="urn:microsoft.com/office/officeart/2008/layout/HorizontalMultiLevelHierarchy"/>
    <dgm:cxn modelId="{FC36AC51-CD67-F844-83F2-3615C6D91AC5}" srcId="{73179D7D-2881-1741-BE0B-B5DB2461B681}" destId="{DE0F5E27-97C9-EF4F-8A84-072954709C91}" srcOrd="0" destOrd="0" parTransId="{3A138912-39FD-464E-8C97-48354FBD263F}" sibTransId="{C33F40DE-F9F1-A24C-A43B-0E3C2831AD67}"/>
    <dgm:cxn modelId="{DC777D59-1661-7841-AEA7-C7FFF99FDD88}" type="presOf" srcId="{DE0F5E27-97C9-EF4F-8A84-072954709C91}" destId="{CC5DCF62-3413-D242-86B6-427818416E86}" srcOrd="0" destOrd="0" presId="urn:microsoft.com/office/officeart/2008/layout/HorizontalMultiLevelHierarchy"/>
    <dgm:cxn modelId="{B9AD315B-932E-9049-AB16-B290A81F4E0F}" type="presOf" srcId="{6D92B38D-D866-C943-A446-A9BCC6BA7F6E}" destId="{D80E1896-5955-AB4E-A984-853A57BDA419}" srcOrd="0" destOrd="0" presId="urn:microsoft.com/office/officeart/2008/layout/HorizontalMultiLevelHierarchy"/>
    <dgm:cxn modelId="{09EE7679-5119-F64B-AD28-CF1984BA9A25}" srcId="{DE0F5E27-97C9-EF4F-8A84-072954709C91}" destId="{C466B775-E38C-3E44-976C-C4F42CA20EEA}" srcOrd="0" destOrd="0" parTransId="{6078D1F2-FABE-AA42-B303-AA42CC61D6E0}" sibTransId="{E23C730F-B2B2-6F49-8DCB-1FD8BB34BCC9}"/>
    <dgm:cxn modelId="{21750A84-3D30-4042-800F-162D61BE6413}" type="presOf" srcId="{D4BF291C-86B5-4D4C-8A0A-0D655F50CEE2}" destId="{B29E68BA-F98B-2745-B75D-FEAA7D7F8D52}" srcOrd="1" destOrd="0" presId="urn:microsoft.com/office/officeart/2008/layout/HorizontalMultiLevelHierarchy"/>
    <dgm:cxn modelId="{CE2DB985-BFB2-784A-B829-76F623BDB4F2}" type="presOf" srcId="{6078D1F2-FABE-AA42-B303-AA42CC61D6E0}" destId="{85A49537-F1FF-1240-A729-32EC2D39C53F}" srcOrd="0" destOrd="0" presId="urn:microsoft.com/office/officeart/2008/layout/HorizontalMultiLevelHierarchy"/>
    <dgm:cxn modelId="{9717999A-94D8-924E-867F-6154BD5B35E5}" type="presOf" srcId="{C466B775-E38C-3E44-976C-C4F42CA20EEA}" destId="{0793E90F-1FD4-5344-BB64-7CE858D054CF}" srcOrd="0" destOrd="0" presId="urn:microsoft.com/office/officeart/2008/layout/HorizontalMultiLevelHierarchy"/>
    <dgm:cxn modelId="{A86669A0-DDC6-424E-AF81-051238886EFF}" type="presOf" srcId="{D4BF291C-86B5-4D4C-8A0A-0D655F50CEE2}" destId="{2D83BC2F-2B31-4545-AAFA-E511CD8FFFE4}" srcOrd="0" destOrd="0" presId="urn:microsoft.com/office/officeart/2008/layout/HorizontalMultiLevelHierarchy"/>
    <dgm:cxn modelId="{217CF4A5-D2D1-3246-8954-6AD4EC6A1EEA}" type="presOf" srcId="{A92DE195-C23C-F441-BA63-BFAA36A44689}" destId="{DA3314A1-1AEB-234C-AD64-E8A484B7F34D}" srcOrd="0" destOrd="0" presId="urn:microsoft.com/office/officeart/2008/layout/HorizontalMultiLevelHierarchy"/>
    <dgm:cxn modelId="{D23E85AD-FB13-AA49-A3CD-CE4F08A6CF67}" srcId="{DE0F5E27-97C9-EF4F-8A84-072954709C91}" destId="{F999725C-725E-7F41-A2A0-CCBD2C94E47A}" srcOrd="3" destOrd="0" parTransId="{D4BF291C-86B5-4D4C-8A0A-0D655F50CEE2}" sibTransId="{87A2F13F-B111-DB41-B668-27DDCD1F6C4E}"/>
    <dgm:cxn modelId="{4510B4B1-A33E-C641-A423-7C700810F8EF}" srcId="{DE0F5E27-97C9-EF4F-8A84-072954709C91}" destId="{7BA8B190-0A70-9743-BBEA-D3D857BC1A98}" srcOrd="1" destOrd="0" parTransId="{6429490D-9B4C-304D-9A04-52E652830AAD}" sibTransId="{B4E1EB32-1339-3447-A0E6-07F9811EEC88}"/>
    <dgm:cxn modelId="{CB11E1BF-2649-1147-B3FB-0691DB66BF4E}" type="presOf" srcId="{E9622981-C871-114B-99E2-D812B9884EA5}" destId="{B1317FE2-A9A6-7343-AC9B-060CE7344341}" srcOrd="1" destOrd="0" presId="urn:microsoft.com/office/officeart/2008/layout/HorizontalMultiLevelHierarchy"/>
    <dgm:cxn modelId="{19B86FCC-24AA-3E45-9639-2936A819EA8C}" type="presOf" srcId="{6429490D-9B4C-304D-9A04-52E652830AAD}" destId="{C5FCAAA0-B6ED-4F49-A862-0962EEB624E4}" srcOrd="1" destOrd="0" presId="urn:microsoft.com/office/officeart/2008/layout/HorizontalMultiLevelHierarchy"/>
    <dgm:cxn modelId="{A69276CE-77F1-9649-94B3-17135061554D}" type="presOf" srcId="{6429490D-9B4C-304D-9A04-52E652830AAD}" destId="{847B8CE2-708A-2D4F-8006-F63F0AE2EB38}" srcOrd="0" destOrd="0" presId="urn:microsoft.com/office/officeart/2008/layout/HorizontalMultiLevelHierarchy"/>
    <dgm:cxn modelId="{260317DC-5BA6-B743-AF9A-17B5B400A9D0}" srcId="{DE0F5E27-97C9-EF4F-8A84-072954709C91}" destId="{A92DE195-C23C-F441-BA63-BFAA36A44689}" srcOrd="2" destOrd="0" parTransId="{E9622981-C871-114B-99E2-D812B9884EA5}" sibTransId="{9E9495F5-2C52-B14D-AF35-F0786DDC858D}"/>
    <dgm:cxn modelId="{A284B1E6-3456-1247-B340-C600B0DE09FB}" type="presOf" srcId="{E9622981-C871-114B-99E2-D812B9884EA5}" destId="{51B6C343-AEE2-134D-9D91-D16BC26D8BC3}" srcOrd="0" destOrd="0" presId="urn:microsoft.com/office/officeart/2008/layout/HorizontalMultiLevelHierarchy"/>
    <dgm:cxn modelId="{D943FAE6-0C1D-474D-9721-F56467849C50}" type="presOf" srcId="{F999725C-725E-7F41-A2A0-CCBD2C94E47A}" destId="{6DF07113-140E-5840-8CB3-DB8F19EF0689}" srcOrd="0" destOrd="0" presId="urn:microsoft.com/office/officeart/2008/layout/HorizontalMultiLevelHierarchy"/>
    <dgm:cxn modelId="{895BDAF4-0411-4042-9E45-FF2233C0923A}" type="presOf" srcId="{FFF4B144-985E-6244-987E-6DB79FA12BE4}" destId="{FFC3090D-CFCC-0942-8C43-11B10FD2901F}" srcOrd="0" destOrd="0" presId="urn:microsoft.com/office/officeart/2008/layout/HorizontalMultiLevelHierarchy"/>
    <dgm:cxn modelId="{D5FF7FFC-2324-7246-8C27-27C00D46DD87}" srcId="{DE0F5E27-97C9-EF4F-8A84-072954709C91}" destId="{6D92B38D-D866-C943-A446-A9BCC6BA7F6E}" srcOrd="4" destOrd="0" parTransId="{FFF4B144-985E-6244-987E-6DB79FA12BE4}" sibTransId="{48B77957-EBF2-FD4A-9F48-46557AF26B96}"/>
    <dgm:cxn modelId="{D96C99AB-3CA1-714D-A0CC-CE61039EC9BD}" type="presParOf" srcId="{5CB955AD-A9F1-3E49-9B4B-A40F83896AC4}" destId="{B57EF9D7-C683-7049-A79D-3DE3EA643CC6}" srcOrd="0" destOrd="0" presId="urn:microsoft.com/office/officeart/2008/layout/HorizontalMultiLevelHierarchy"/>
    <dgm:cxn modelId="{7ADC490F-564F-1E4A-B22A-C8DDD3F1CC3E}" type="presParOf" srcId="{B57EF9D7-C683-7049-A79D-3DE3EA643CC6}" destId="{CC5DCF62-3413-D242-86B6-427818416E86}" srcOrd="0" destOrd="0" presId="urn:microsoft.com/office/officeart/2008/layout/HorizontalMultiLevelHierarchy"/>
    <dgm:cxn modelId="{02443B3D-F3C3-F649-AB49-7C6E039078DC}" type="presParOf" srcId="{B57EF9D7-C683-7049-A79D-3DE3EA643CC6}" destId="{79C6BB28-6BA5-6844-B2C0-581B05595B78}" srcOrd="1" destOrd="0" presId="urn:microsoft.com/office/officeart/2008/layout/HorizontalMultiLevelHierarchy"/>
    <dgm:cxn modelId="{65CBC4BA-BE2F-9E48-9A06-649B04B43F07}" type="presParOf" srcId="{79C6BB28-6BA5-6844-B2C0-581B05595B78}" destId="{85A49537-F1FF-1240-A729-32EC2D39C53F}" srcOrd="0" destOrd="0" presId="urn:microsoft.com/office/officeart/2008/layout/HorizontalMultiLevelHierarchy"/>
    <dgm:cxn modelId="{046EC23A-CEB2-0849-A589-7171C225ECB4}" type="presParOf" srcId="{85A49537-F1FF-1240-A729-32EC2D39C53F}" destId="{E72B224F-1292-A34D-8F62-E5467A36AE43}" srcOrd="0" destOrd="0" presId="urn:microsoft.com/office/officeart/2008/layout/HorizontalMultiLevelHierarchy"/>
    <dgm:cxn modelId="{D0629DEF-3630-1349-B484-E03A43AFEC20}" type="presParOf" srcId="{79C6BB28-6BA5-6844-B2C0-581B05595B78}" destId="{50460A84-EF87-A442-9EF1-AB5910AA4E74}" srcOrd="1" destOrd="0" presId="urn:microsoft.com/office/officeart/2008/layout/HorizontalMultiLevelHierarchy"/>
    <dgm:cxn modelId="{2FC5D859-9D87-B64D-B0FB-353B64C98C3C}" type="presParOf" srcId="{50460A84-EF87-A442-9EF1-AB5910AA4E74}" destId="{0793E90F-1FD4-5344-BB64-7CE858D054CF}" srcOrd="0" destOrd="0" presId="urn:microsoft.com/office/officeart/2008/layout/HorizontalMultiLevelHierarchy"/>
    <dgm:cxn modelId="{6A74EC05-461C-ED45-ACA6-B570941D1B10}" type="presParOf" srcId="{50460A84-EF87-A442-9EF1-AB5910AA4E74}" destId="{C6A42ED4-7190-FD45-B3BD-2581D1C50D31}" srcOrd="1" destOrd="0" presId="urn:microsoft.com/office/officeart/2008/layout/HorizontalMultiLevelHierarchy"/>
    <dgm:cxn modelId="{E54B4BCC-4D89-694F-971D-FFBCA2C6AD38}" type="presParOf" srcId="{79C6BB28-6BA5-6844-B2C0-581B05595B78}" destId="{847B8CE2-708A-2D4F-8006-F63F0AE2EB38}" srcOrd="2" destOrd="0" presId="urn:microsoft.com/office/officeart/2008/layout/HorizontalMultiLevelHierarchy"/>
    <dgm:cxn modelId="{F8DB8FE7-D926-4D41-8512-7F55F3D92663}" type="presParOf" srcId="{847B8CE2-708A-2D4F-8006-F63F0AE2EB38}" destId="{C5FCAAA0-B6ED-4F49-A862-0962EEB624E4}" srcOrd="0" destOrd="0" presId="urn:microsoft.com/office/officeart/2008/layout/HorizontalMultiLevelHierarchy"/>
    <dgm:cxn modelId="{5DA9D1E6-FCE4-A74E-92F3-8C79331B84FD}" type="presParOf" srcId="{79C6BB28-6BA5-6844-B2C0-581B05595B78}" destId="{8EC77F31-3DEF-8E4A-A70D-860763F9E8CD}" srcOrd="3" destOrd="0" presId="urn:microsoft.com/office/officeart/2008/layout/HorizontalMultiLevelHierarchy"/>
    <dgm:cxn modelId="{7D487FC5-1DAB-C145-94FE-0AED420B7ABB}" type="presParOf" srcId="{8EC77F31-3DEF-8E4A-A70D-860763F9E8CD}" destId="{AF059034-20B2-F744-A051-72426C140D7C}" srcOrd="0" destOrd="0" presId="urn:microsoft.com/office/officeart/2008/layout/HorizontalMultiLevelHierarchy"/>
    <dgm:cxn modelId="{318523D5-7AEA-4042-821F-53E6FB7A2782}" type="presParOf" srcId="{8EC77F31-3DEF-8E4A-A70D-860763F9E8CD}" destId="{540DDD3F-C566-A74E-9D54-5B2043E4D818}" srcOrd="1" destOrd="0" presId="urn:microsoft.com/office/officeart/2008/layout/HorizontalMultiLevelHierarchy"/>
    <dgm:cxn modelId="{CE0403BD-0281-1A4A-ABF6-740E66B21D92}" type="presParOf" srcId="{79C6BB28-6BA5-6844-B2C0-581B05595B78}" destId="{51B6C343-AEE2-134D-9D91-D16BC26D8BC3}" srcOrd="4" destOrd="0" presId="urn:microsoft.com/office/officeart/2008/layout/HorizontalMultiLevelHierarchy"/>
    <dgm:cxn modelId="{6CA3491F-CA85-0D4A-A2E3-70AABBC00A30}" type="presParOf" srcId="{51B6C343-AEE2-134D-9D91-D16BC26D8BC3}" destId="{B1317FE2-A9A6-7343-AC9B-060CE7344341}" srcOrd="0" destOrd="0" presId="urn:microsoft.com/office/officeart/2008/layout/HorizontalMultiLevelHierarchy"/>
    <dgm:cxn modelId="{9E0B425E-93C9-5A48-8A82-62DC1BFFC594}" type="presParOf" srcId="{79C6BB28-6BA5-6844-B2C0-581B05595B78}" destId="{016EFAE7-40A2-314D-A792-ABF2B22A15FA}" srcOrd="5" destOrd="0" presId="urn:microsoft.com/office/officeart/2008/layout/HorizontalMultiLevelHierarchy"/>
    <dgm:cxn modelId="{CEF978EB-0D32-C44D-8D7A-D3A1A52772AE}" type="presParOf" srcId="{016EFAE7-40A2-314D-A792-ABF2B22A15FA}" destId="{DA3314A1-1AEB-234C-AD64-E8A484B7F34D}" srcOrd="0" destOrd="0" presId="urn:microsoft.com/office/officeart/2008/layout/HorizontalMultiLevelHierarchy"/>
    <dgm:cxn modelId="{C751A652-5935-EA41-9380-07CFA16AF741}" type="presParOf" srcId="{016EFAE7-40A2-314D-A792-ABF2B22A15FA}" destId="{3A4ED736-62E4-D84D-8347-980356B06615}" srcOrd="1" destOrd="0" presId="urn:microsoft.com/office/officeart/2008/layout/HorizontalMultiLevelHierarchy"/>
    <dgm:cxn modelId="{117BE878-590B-0D49-A117-2F704488D161}" type="presParOf" srcId="{79C6BB28-6BA5-6844-B2C0-581B05595B78}" destId="{2D83BC2F-2B31-4545-AAFA-E511CD8FFFE4}" srcOrd="6" destOrd="0" presId="urn:microsoft.com/office/officeart/2008/layout/HorizontalMultiLevelHierarchy"/>
    <dgm:cxn modelId="{55FB5FF2-8645-244D-9DFC-93C60C9831EB}" type="presParOf" srcId="{2D83BC2F-2B31-4545-AAFA-E511CD8FFFE4}" destId="{B29E68BA-F98B-2745-B75D-FEAA7D7F8D52}" srcOrd="0" destOrd="0" presId="urn:microsoft.com/office/officeart/2008/layout/HorizontalMultiLevelHierarchy"/>
    <dgm:cxn modelId="{114866EF-2959-FC40-9A7B-F3CBBBA7FCE6}" type="presParOf" srcId="{79C6BB28-6BA5-6844-B2C0-581B05595B78}" destId="{E6AE69CF-B2CD-7D43-9909-58F7DC4975F8}" srcOrd="7" destOrd="0" presId="urn:microsoft.com/office/officeart/2008/layout/HorizontalMultiLevelHierarchy"/>
    <dgm:cxn modelId="{379240CB-BD69-0B44-8744-6996638E861F}" type="presParOf" srcId="{E6AE69CF-B2CD-7D43-9909-58F7DC4975F8}" destId="{6DF07113-140E-5840-8CB3-DB8F19EF0689}" srcOrd="0" destOrd="0" presId="urn:microsoft.com/office/officeart/2008/layout/HorizontalMultiLevelHierarchy"/>
    <dgm:cxn modelId="{DAE6E8A8-800E-304B-B29C-5EC895A8A347}" type="presParOf" srcId="{E6AE69CF-B2CD-7D43-9909-58F7DC4975F8}" destId="{592560AA-6CEF-4549-A61E-685CA21945A6}" srcOrd="1" destOrd="0" presId="urn:microsoft.com/office/officeart/2008/layout/HorizontalMultiLevelHierarchy"/>
    <dgm:cxn modelId="{336B90FD-87F0-4C4A-814C-F8D11FCC82C7}" type="presParOf" srcId="{79C6BB28-6BA5-6844-B2C0-581B05595B78}" destId="{FFC3090D-CFCC-0942-8C43-11B10FD2901F}" srcOrd="8" destOrd="0" presId="urn:microsoft.com/office/officeart/2008/layout/HorizontalMultiLevelHierarchy"/>
    <dgm:cxn modelId="{49C1A3CD-9F4B-1C46-85C1-5495E1A592AF}" type="presParOf" srcId="{FFC3090D-CFCC-0942-8C43-11B10FD2901F}" destId="{EA5EFF60-65C5-6B48-9671-798DBB4B5A3E}" srcOrd="0" destOrd="0" presId="urn:microsoft.com/office/officeart/2008/layout/HorizontalMultiLevelHierarchy"/>
    <dgm:cxn modelId="{E21E943A-9761-7C4B-89A8-22CE53AFA183}" type="presParOf" srcId="{79C6BB28-6BA5-6844-B2C0-581B05595B78}" destId="{DC61E5A8-8214-DB49-9863-D1CC9F1EC8E9}" srcOrd="9" destOrd="0" presId="urn:microsoft.com/office/officeart/2008/layout/HorizontalMultiLevelHierarchy"/>
    <dgm:cxn modelId="{C691A955-0401-9F48-A41E-9655C882E971}" type="presParOf" srcId="{DC61E5A8-8214-DB49-9863-D1CC9F1EC8E9}" destId="{D80E1896-5955-AB4E-A984-853A57BDA419}" srcOrd="0" destOrd="0" presId="urn:microsoft.com/office/officeart/2008/layout/HorizontalMultiLevelHierarchy"/>
    <dgm:cxn modelId="{124D4B60-F827-0C4B-B57A-FFC8C3B41DE8}" type="presParOf" srcId="{DC61E5A8-8214-DB49-9863-D1CC9F1EC8E9}" destId="{9F89DD96-44A8-3F46-87DC-1DD2B51D0EB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026F81-8B70-F94D-8910-709B5DE8639D}" type="doc">
      <dgm:prSet loTypeId="urn:microsoft.com/office/officeart/2005/8/layout/process1" loCatId="" qsTypeId="urn:microsoft.com/office/officeart/2005/8/quickstyle/simple1" qsCatId="simple" csTypeId="urn:microsoft.com/office/officeart/2005/8/colors/accent1_2" csCatId="accent1" phldr="1"/>
      <dgm:spPr/>
    </dgm:pt>
    <dgm:pt modelId="{829F4188-ECBD-6E4D-B58C-C04430D3B803}">
      <dgm:prSet phldrT="[Text]"/>
      <dgm:spPr/>
      <dgm:t>
        <a:bodyPr/>
        <a:lstStyle/>
        <a:p>
          <a:r>
            <a:rPr lang="en-GB" dirty="0"/>
            <a:t>25 Factors</a:t>
          </a:r>
        </a:p>
      </dgm:t>
    </dgm:pt>
    <dgm:pt modelId="{980B6FB8-67A2-314A-BCE4-F5928527C112}" type="parTrans" cxnId="{58A546C4-A921-1E4D-859F-6A8C0610FF7C}">
      <dgm:prSet/>
      <dgm:spPr/>
      <dgm:t>
        <a:bodyPr/>
        <a:lstStyle/>
        <a:p>
          <a:endParaRPr lang="en-GB"/>
        </a:p>
      </dgm:t>
    </dgm:pt>
    <dgm:pt modelId="{A6A44AD3-A893-B949-B3A2-39A09F372B14}" type="sibTrans" cxnId="{58A546C4-A921-1E4D-859F-6A8C0610FF7C}">
      <dgm:prSet/>
      <dgm:spPr/>
      <dgm:t>
        <a:bodyPr/>
        <a:lstStyle/>
        <a:p>
          <a:endParaRPr lang="en-GB"/>
        </a:p>
      </dgm:t>
    </dgm:pt>
    <dgm:pt modelId="{0C1640FD-4B38-9142-930D-715762892643}">
      <dgm:prSet phldrT="[Text]"/>
      <dgm:spPr/>
      <dgm:t>
        <a:bodyPr/>
        <a:lstStyle/>
        <a:p>
          <a:r>
            <a:rPr lang="en-GB" dirty="0"/>
            <a:t>5 logically coherent groups</a:t>
          </a:r>
        </a:p>
      </dgm:t>
    </dgm:pt>
    <dgm:pt modelId="{E5683C5B-0B31-274A-A76B-F9B9D2FC3755}" type="parTrans" cxnId="{91DA1E36-7733-A34D-9D22-67492F0C452C}">
      <dgm:prSet/>
      <dgm:spPr/>
      <dgm:t>
        <a:bodyPr/>
        <a:lstStyle/>
        <a:p>
          <a:endParaRPr lang="en-GB"/>
        </a:p>
      </dgm:t>
    </dgm:pt>
    <dgm:pt modelId="{13C71E6C-7ED9-E84E-BC59-E75B8C24A450}" type="sibTrans" cxnId="{91DA1E36-7733-A34D-9D22-67492F0C452C}">
      <dgm:prSet/>
      <dgm:spPr/>
      <dgm:t>
        <a:bodyPr/>
        <a:lstStyle/>
        <a:p>
          <a:endParaRPr lang="en-GB"/>
        </a:p>
      </dgm:t>
    </dgm:pt>
    <dgm:pt modelId="{822642F1-9BCD-C941-AA9E-64DA8D7301A3}" type="pres">
      <dgm:prSet presAssocID="{16026F81-8B70-F94D-8910-709B5DE8639D}" presName="Name0" presStyleCnt="0">
        <dgm:presLayoutVars>
          <dgm:dir/>
          <dgm:resizeHandles val="exact"/>
        </dgm:presLayoutVars>
      </dgm:prSet>
      <dgm:spPr/>
    </dgm:pt>
    <dgm:pt modelId="{8C21A090-1874-AF49-8A6F-D13D810D11B3}" type="pres">
      <dgm:prSet presAssocID="{829F4188-ECBD-6E4D-B58C-C04430D3B803}" presName="node" presStyleLbl="node1" presStyleIdx="0" presStyleCnt="2" custAng="5400000" custScaleX="448434" custScaleY="168938" custLinFactX="400000" custLinFactNeighborX="450394" custLinFactNeighborY="720">
        <dgm:presLayoutVars>
          <dgm:bulletEnabled val="1"/>
        </dgm:presLayoutVars>
      </dgm:prSet>
      <dgm:spPr/>
    </dgm:pt>
    <dgm:pt modelId="{A975E266-ACC5-3E41-9F44-DF07EC7D641C}" type="pres">
      <dgm:prSet presAssocID="{A6A44AD3-A893-B949-B3A2-39A09F372B14}" presName="sibTrans" presStyleLbl="sibTrans2D1" presStyleIdx="0" presStyleCnt="1" custAng="10639078" custScaleX="270727" custScaleY="659488"/>
      <dgm:spPr/>
    </dgm:pt>
    <dgm:pt modelId="{996B61C8-8EC5-A848-BB39-12F2A9CE6B4B}" type="pres">
      <dgm:prSet presAssocID="{A6A44AD3-A893-B949-B3A2-39A09F372B14}" presName="connectorText" presStyleLbl="sibTrans2D1" presStyleIdx="0" presStyleCnt="1"/>
      <dgm:spPr/>
    </dgm:pt>
    <dgm:pt modelId="{545DFC63-E9FA-8541-9BE2-5883A549C6A8}" type="pres">
      <dgm:prSet presAssocID="{0C1640FD-4B38-9142-930D-715762892643}" presName="node" presStyleLbl="node1" presStyleIdx="1" presStyleCnt="2" custAng="5400000" custScaleX="436036" custScaleY="269782" custLinFactX="-300000" custLinFactNeighborX="-371140" custLinFactNeighborY="-14900">
        <dgm:presLayoutVars>
          <dgm:bulletEnabled val="1"/>
        </dgm:presLayoutVars>
      </dgm:prSet>
      <dgm:spPr/>
    </dgm:pt>
  </dgm:ptLst>
  <dgm:cxnLst>
    <dgm:cxn modelId="{3E596B02-2A7C-914E-82BC-BCB9295709BC}" type="presOf" srcId="{0C1640FD-4B38-9142-930D-715762892643}" destId="{545DFC63-E9FA-8541-9BE2-5883A549C6A8}" srcOrd="0" destOrd="0" presId="urn:microsoft.com/office/officeart/2005/8/layout/process1"/>
    <dgm:cxn modelId="{91DA1E36-7733-A34D-9D22-67492F0C452C}" srcId="{16026F81-8B70-F94D-8910-709B5DE8639D}" destId="{0C1640FD-4B38-9142-930D-715762892643}" srcOrd="1" destOrd="0" parTransId="{E5683C5B-0B31-274A-A76B-F9B9D2FC3755}" sibTransId="{13C71E6C-7ED9-E84E-BC59-E75B8C24A450}"/>
    <dgm:cxn modelId="{64C16E43-CCAF-5E45-99B7-DFB567545CBF}" type="presOf" srcId="{829F4188-ECBD-6E4D-B58C-C04430D3B803}" destId="{8C21A090-1874-AF49-8A6F-D13D810D11B3}" srcOrd="0" destOrd="0" presId="urn:microsoft.com/office/officeart/2005/8/layout/process1"/>
    <dgm:cxn modelId="{9975526B-C80B-7245-A597-61BC3F44F0B6}" type="presOf" srcId="{16026F81-8B70-F94D-8910-709B5DE8639D}" destId="{822642F1-9BCD-C941-AA9E-64DA8D7301A3}" srcOrd="0" destOrd="0" presId="urn:microsoft.com/office/officeart/2005/8/layout/process1"/>
    <dgm:cxn modelId="{A392FF6C-9AEE-3B47-962E-F328C076CD03}" type="presOf" srcId="{A6A44AD3-A893-B949-B3A2-39A09F372B14}" destId="{A975E266-ACC5-3E41-9F44-DF07EC7D641C}" srcOrd="0" destOrd="0" presId="urn:microsoft.com/office/officeart/2005/8/layout/process1"/>
    <dgm:cxn modelId="{58A546C4-A921-1E4D-859F-6A8C0610FF7C}" srcId="{16026F81-8B70-F94D-8910-709B5DE8639D}" destId="{829F4188-ECBD-6E4D-B58C-C04430D3B803}" srcOrd="0" destOrd="0" parTransId="{980B6FB8-67A2-314A-BCE4-F5928527C112}" sibTransId="{A6A44AD3-A893-B949-B3A2-39A09F372B14}"/>
    <dgm:cxn modelId="{3D5B37F0-6AD9-B04E-8DB1-65DD79413409}" type="presOf" srcId="{A6A44AD3-A893-B949-B3A2-39A09F372B14}" destId="{996B61C8-8EC5-A848-BB39-12F2A9CE6B4B}" srcOrd="1" destOrd="0" presId="urn:microsoft.com/office/officeart/2005/8/layout/process1"/>
    <dgm:cxn modelId="{E11DA4D0-45FD-7C4B-9C41-1D7B4BC19D7C}" type="presParOf" srcId="{822642F1-9BCD-C941-AA9E-64DA8D7301A3}" destId="{8C21A090-1874-AF49-8A6F-D13D810D11B3}" srcOrd="0" destOrd="0" presId="urn:microsoft.com/office/officeart/2005/8/layout/process1"/>
    <dgm:cxn modelId="{ECF31BB6-AF51-5348-A412-7D2F0D756A56}" type="presParOf" srcId="{822642F1-9BCD-C941-AA9E-64DA8D7301A3}" destId="{A975E266-ACC5-3E41-9F44-DF07EC7D641C}" srcOrd="1" destOrd="0" presId="urn:microsoft.com/office/officeart/2005/8/layout/process1"/>
    <dgm:cxn modelId="{5D438059-9C6E-784E-B647-7C05DB8D5663}" type="presParOf" srcId="{A975E266-ACC5-3E41-9F44-DF07EC7D641C}" destId="{996B61C8-8EC5-A848-BB39-12F2A9CE6B4B}" srcOrd="0" destOrd="0" presId="urn:microsoft.com/office/officeart/2005/8/layout/process1"/>
    <dgm:cxn modelId="{B8B68E88-8228-5C4F-BCF4-F728BA23E4D8}" type="presParOf" srcId="{822642F1-9BCD-C941-AA9E-64DA8D7301A3}" destId="{545DFC63-E9FA-8541-9BE2-5883A549C6A8}"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871D94-A938-A743-950D-F74331CC1D29}"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80718A7F-3314-F541-AAAC-621992899D30}">
      <dgm:prSet phldrT="[Text]"/>
      <dgm:spPr/>
      <dgm:t>
        <a:bodyPr/>
        <a:lstStyle/>
        <a:p>
          <a:r>
            <a:rPr lang="en-GB" dirty="0"/>
            <a:t>Quantitative Analysis</a:t>
          </a:r>
        </a:p>
      </dgm:t>
    </dgm:pt>
    <dgm:pt modelId="{89249B95-02E6-8C42-B9F5-52EA8A4EE1A6}" type="parTrans" cxnId="{0FE89370-1D9A-F846-AD62-CEB7CAF45D73}">
      <dgm:prSet/>
      <dgm:spPr/>
      <dgm:t>
        <a:bodyPr/>
        <a:lstStyle/>
        <a:p>
          <a:endParaRPr lang="en-GB"/>
        </a:p>
      </dgm:t>
    </dgm:pt>
    <dgm:pt modelId="{BD77F6E2-5C08-0B48-B7B9-B011F48CF26A}" type="sibTrans" cxnId="{0FE89370-1D9A-F846-AD62-CEB7CAF45D73}">
      <dgm:prSet/>
      <dgm:spPr/>
      <dgm:t>
        <a:bodyPr/>
        <a:lstStyle/>
        <a:p>
          <a:endParaRPr lang="en-GB"/>
        </a:p>
      </dgm:t>
    </dgm:pt>
    <dgm:pt modelId="{3BB1CAD9-1855-5642-9DFA-859305BFC8C5}">
      <dgm:prSet phldrT="[Text]"/>
      <dgm:spPr/>
      <dgm:t>
        <a:bodyPr/>
        <a:lstStyle/>
        <a:p>
          <a:r>
            <a:rPr lang="en-GB" dirty="0"/>
            <a:t>ANOVA</a:t>
          </a:r>
        </a:p>
      </dgm:t>
    </dgm:pt>
    <dgm:pt modelId="{8DEE8DBA-86DA-4F49-AA1A-199C84D393F6}" type="parTrans" cxnId="{52F29E98-A296-2C47-B53E-537DF28D62CD}">
      <dgm:prSet/>
      <dgm:spPr/>
      <dgm:t>
        <a:bodyPr/>
        <a:lstStyle/>
        <a:p>
          <a:endParaRPr lang="en-GB"/>
        </a:p>
      </dgm:t>
    </dgm:pt>
    <dgm:pt modelId="{8BF861E8-2A1C-8140-9DD2-A9A3BE3CFC1B}" type="sibTrans" cxnId="{52F29E98-A296-2C47-B53E-537DF28D62CD}">
      <dgm:prSet/>
      <dgm:spPr/>
      <dgm:t>
        <a:bodyPr/>
        <a:lstStyle/>
        <a:p>
          <a:endParaRPr lang="en-GB"/>
        </a:p>
      </dgm:t>
    </dgm:pt>
    <dgm:pt modelId="{6274C33B-D913-2345-B22A-C0F90FFC299B}">
      <dgm:prSet phldrT="[Text]"/>
      <dgm:spPr/>
      <dgm:t>
        <a:bodyPr/>
        <a:lstStyle/>
        <a:p>
          <a:r>
            <a:rPr lang="en-GB" dirty="0"/>
            <a:t>Linear Regression</a:t>
          </a:r>
        </a:p>
      </dgm:t>
    </dgm:pt>
    <dgm:pt modelId="{D2B34D24-EB86-0548-91C9-C64C1DDB73A8}" type="parTrans" cxnId="{27DB4D5B-98A5-7F47-9372-A3BD350A0751}">
      <dgm:prSet/>
      <dgm:spPr/>
      <dgm:t>
        <a:bodyPr/>
        <a:lstStyle/>
        <a:p>
          <a:endParaRPr lang="en-GB"/>
        </a:p>
      </dgm:t>
    </dgm:pt>
    <dgm:pt modelId="{049CB615-6A34-5A45-967A-870EF888C2FC}" type="sibTrans" cxnId="{27DB4D5B-98A5-7F47-9372-A3BD350A0751}">
      <dgm:prSet/>
      <dgm:spPr/>
      <dgm:t>
        <a:bodyPr/>
        <a:lstStyle/>
        <a:p>
          <a:endParaRPr lang="en-GB"/>
        </a:p>
      </dgm:t>
    </dgm:pt>
    <dgm:pt modelId="{8D3A7F90-4EDE-D34F-832D-E36492CF877B}">
      <dgm:prSet phldrT="[Text]"/>
      <dgm:spPr/>
      <dgm:t>
        <a:bodyPr/>
        <a:lstStyle/>
        <a:p>
          <a:r>
            <a:rPr lang="en-GB" dirty="0"/>
            <a:t>Qualitative Analysis</a:t>
          </a:r>
        </a:p>
      </dgm:t>
    </dgm:pt>
    <dgm:pt modelId="{08B376DB-534C-4749-A2D7-319637C0C087}" type="parTrans" cxnId="{599D8634-DBA0-8840-82B0-DBA538193DDE}">
      <dgm:prSet/>
      <dgm:spPr/>
      <dgm:t>
        <a:bodyPr/>
        <a:lstStyle/>
        <a:p>
          <a:endParaRPr lang="en-GB"/>
        </a:p>
      </dgm:t>
    </dgm:pt>
    <dgm:pt modelId="{B54C8FF6-2EBF-8F4A-83F5-630A4C239B8A}" type="sibTrans" cxnId="{599D8634-DBA0-8840-82B0-DBA538193DDE}">
      <dgm:prSet/>
      <dgm:spPr/>
      <dgm:t>
        <a:bodyPr/>
        <a:lstStyle/>
        <a:p>
          <a:endParaRPr lang="en-GB"/>
        </a:p>
      </dgm:t>
    </dgm:pt>
    <dgm:pt modelId="{ACEADCF7-FE25-FA4A-9DE4-F6677F62F3CB}">
      <dgm:prSet phldrT="[Text]"/>
      <dgm:spPr/>
      <dgm:t>
        <a:bodyPr/>
        <a:lstStyle/>
        <a:p>
          <a:r>
            <a:rPr lang="en-GB" dirty="0"/>
            <a:t>Thematic Analysis</a:t>
          </a:r>
        </a:p>
      </dgm:t>
    </dgm:pt>
    <dgm:pt modelId="{7B7446C7-AB06-2A4F-A61B-1B9B9F723910}" type="parTrans" cxnId="{B0798A78-960F-FA4C-8427-83B8B3AE676F}">
      <dgm:prSet/>
      <dgm:spPr/>
      <dgm:t>
        <a:bodyPr/>
        <a:lstStyle/>
        <a:p>
          <a:endParaRPr lang="en-GB"/>
        </a:p>
      </dgm:t>
    </dgm:pt>
    <dgm:pt modelId="{37003C7B-70CC-944E-8922-D84B4D83D856}" type="sibTrans" cxnId="{B0798A78-960F-FA4C-8427-83B8B3AE676F}">
      <dgm:prSet/>
      <dgm:spPr/>
      <dgm:t>
        <a:bodyPr/>
        <a:lstStyle/>
        <a:p>
          <a:endParaRPr lang="en-GB"/>
        </a:p>
      </dgm:t>
    </dgm:pt>
    <dgm:pt modelId="{199B89F2-014F-2040-99A8-B4C1CA327A6E}">
      <dgm:prSet phldrT="[Text]"/>
      <dgm:spPr/>
      <dgm:t>
        <a:bodyPr/>
        <a:lstStyle/>
        <a:p>
          <a:r>
            <a:rPr lang="en-GB" dirty="0"/>
            <a:t>Sentiment analysis</a:t>
          </a:r>
        </a:p>
      </dgm:t>
    </dgm:pt>
    <dgm:pt modelId="{141E272C-0096-D64B-8A16-83C707F71768}" type="parTrans" cxnId="{02C47249-6B1D-524C-B550-7F986BDF8D3E}">
      <dgm:prSet/>
      <dgm:spPr/>
      <dgm:t>
        <a:bodyPr/>
        <a:lstStyle/>
        <a:p>
          <a:endParaRPr lang="en-GB"/>
        </a:p>
      </dgm:t>
    </dgm:pt>
    <dgm:pt modelId="{57EECBB4-EE3E-8C4D-86F8-21A5B1BBC3B0}" type="sibTrans" cxnId="{02C47249-6B1D-524C-B550-7F986BDF8D3E}">
      <dgm:prSet/>
      <dgm:spPr/>
      <dgm:t>
        <a:bodyPr/>
        <a:lstStyle/>
        <a:p>
          <a:endParaRPr lang="en-GB"/>
        </a:p>
      </dgm:t>
    </dgm:pt>
    <dgm:pt modelId="{8C83EDF8-E8A7-C841-9EA0-0CB5FD08781A}">
      <dgm:prSet/>
      <dgm:spPr/>
      <dgm:t>
        <a:bodyPr/>
        <a:lstStyle/>
        <a:p>
          <a:r>
            <a:rPr lang="en-GB" dirty="0"/>
            <a:t>Paired samples t-tests</a:t>
          </a:r>
        </a:p>
      </dgm:t>
    </dgm:pt>
    <dgm:pt modelId="{9C664489-93C8-7A4E-8FBB-72C0408169DC}" type="parTrans" cxnId="{1E42EC55-65D8-0F46-A12F-1A4E331EF248}">
      <dgm:prSet/>
      <dgm:spPr/>
      <dgm:t>
        <a:bodyPr/>
        <a:lstStyle/>
        <a:p>
          <a:endParaRPr lang="en-GB"/>
        </a:p>
      </dgm:t>
    </dgm:pt>
    <dgm:pt modelId="{13A73813-6E84-C749-929A-52ECF2824285}" type="sibTrans" cxnId="{1E42EC55-65D8-0F46-A12F-1A4E331EF248}">
      <dgm:prSet/>
      <dgm:spPr/>
      <dgm:t>
        <a:bodyPr/>
        <a:lstStyle/>
        <a:p>
          <a:endParaRPr lang="en-GB"/>
        </a:p>
      </dgm:t>
    </dgm:pt>
    <dgm:pt modelId="{586C0FBB-07B7-0444-BD16-F58636533DDA}" type="pres">
      <dgm:prSet presAssocID="{70871D94-A938-A743-950D-F74331CC1D29}" presName="diagram" presStyleCnt="0">
        <dgm:presLayoutVars>
          <dgm:chPref val="1"/>
          <dgm:dir/>
          <dgm:animOne val="branch"/>
          <dgm:animLvl val="lvl"/>
          <dgm:resizeHandles/>
        </dgm:presLayoutVars>
      </dgm:prSet>
      <dgm:spPr/>
    </dgm:pt>
    <dgm:pt modelId="{F6969C9D-D26B-7E4D-8A4F-5CE9740EF5E4}" type="pres">
      <dgm:prSet presAssocID="{80718A7F-3314-F541-AAAC-621992899D30}" presName="root" presStyleCnt="0"/>
      <dgm:spPr/>
    </dgm:pt>
    <dgm:pt modelId="{C4C7BDB7-71D4-B744-BCEE-C1F662F10D80}" type="pres">
      <dgm:prSet presAssocID="{80718A7F-3314-F541-AAAC-621992899D30}" presName="rootComposite" presStyleCnt="0"/>
      <dgm:spPr/>
    </dgm:pt>
    <dgm:pt modelId="{26C1216C-1667-A143-A72D-6DAB68FD4076}" type="pres">
      <dgm:prSet presAssocID="{80718A7F-3314-F541-AAAC-621992899D30}" presName="rootText" presStyleLbl="node1" presStyleIdx="0" presStyleCnt="2"/>
      <dgm:spPr/>
    </dgm:pt>
    <dgm:pt modelId="{7B2AC193-93CC-244F-AE31-B8B3231EB1E5}" type="pres">
      <dgm:prSet presAssocID="{80718A7F-3314-F541-AAAC-621992899D30}" presName="rootConnector" presStyleLbl="node1" presStyleIdx="0" presStyleCnt="2"/>
      <dgm:spPr/>
    </dgm:pt>
    <dgm:pt modelId="{A2C93EA6-904D-6C4C-A1A4-B3ABE0C2EB88}" type="pres">
      <dgm:prSet presAssocID="{80718A7F-3314-F541-AAAC-621992899D30}" presName="childShape" presStyleCnt="0"/>
      <dgm:spPr/>
    </dgm:pt>
    <dgm:pt modelId="{7C2AF6EF-D092-6C47-ACD2-CB235DEF9BD3}" type="pres">
      <dgm:prSet presAssocID="{8DEE8DBA-86DA-4F49-AA1A-199C84D393F6}" presName="Name13" presStyleLbl="parChTrans1D2" presStyleIdx="0" presStyleCnt="5"/>
      <dgm:spPr/>
    </dgm:pt>
    <dgm:pt modelId="{E9511705-22EE-1344-B945-46AFF03939A8}" type="pres">
      <dgm:prSet presAssocID="{3BB1CAD9-1855-5642-9DFA-859305BFC8C5}" presName="childText" presStyleLbl="bgAcc1" presStyleIdx="0" presStyleCnt="5">
        <dgm:presLayoutVars>
          <dgm:bulletEnabled val="1"/>
        </dgm:presLayoutVars>
      </dgm:prSet>
      <dgm:spPr/>
    </dgm:pt>
    <dgm:pt modelId="{50F3B6D7-17B8-A049-8008-BD75022FF50A}" type="pres">
      <dgm:prSet presAssocID="{D2B34D24-EB86-0548-91C9-C64C1DDB73A8}" presName="Name13" presStyleLbl="parChTrans1D2" presStyleIdx="1" presStyleCnt="5"/>
      <dgm:spPr/>
    </dgm:pt>
    <dgm:pt modelId="{9E4F7094-4717-C344-87F1-F09CA45D0477}" type="pres">
      <dgm:prSet presAssocID="{6274C33B-D913-2345-B22A-C0F90FFC299B}" presName="childText" presStyleLbl="bgAcc1" presStyleIdx="1" presStyleCnt="5">
        <dgm:presLayoutVars>
          <dgm:bulletEnabled val="1"/>
        </dgm:presLayoutVars>
      </dgm:prSet>
      <dgm:spPr/>
    </dgm:pt>
    <dgm:pt modelId="{EC745D0B-0707-A945-9F19-8DA25D9A5D6D}" type="pres">
      <dgm:prSet presAssocID="{9C664489-93C8-7A4E-8FBB-72C0408169DC}" presName="Name13" presStyleLbl="parChTrans1D2" presStyleIdx="2" presStyleCnt="5"/>
      <dgm:spPr/>
    </dgm:pt>
    <dgm:pt modelId="{9E3A3758-DC64-FB4D-A92C-F6C6826A57B4}" type="pres">
      <dgm:prSet presAssocID="{8C83EDF8-E8A7-C841-9EA0-0CB5FD08781A}" presName="childText" presStyleLbl="bgAcc1" presStyleIdx="2" presStyleCnt="5">
        <dgm:presLayoutVars>
          <dgm:bulletEnabled val="1"/>
        </dgm:presLayoutVars>
      </dgm:prSet>
      <dgm:spPr/>
    </dgm:pt>
    <dgm:pt modelId="{FACBE67B-C4F6-554D-B48E-64BEF52346FE}" type="pres">
      <dgm:prSet presAssocID="{8D3A7F90-4EDE-D34F-832D-E36492CF877B}" presName="root" presStyleCnt="0"/>
      <dgm:spPr/>
    </dgm:pt>
    <dgm:pt modelId="{76AE33AF-93DA-6E41-ACB2-909CC807CAFF}" type="pres">
      <dgm:prSet presAssocID="{8D3A7F90-4EDE-D34F-832D-E36492CF877B}" presName="rootComposite" presStyleCnt="0"/>
      <dgm:spPr/>
    </dgm:pt>
    <dgm:pt modelId="{F65A6F88-3859-FA4F-AE1F-388B1C9B221F}" type="pres">
      <dgm:prSet presAssocID="{8D3A7F90-4EDE-D34F-832D-E36492CF877B}" presName="rootText" presStyleLbl="node1" presStyleIdx="1" presStyleCnt="2"/>
      <dgm:spPr/>
    </dgm:pt>
    <dgm:pt modelId="{BA1351FC-4068-1342-92F2-B46569AB57E9}" type="pres">
      <dgm:prSet presAssocID="{8D3A7F90-4EDE-D34F-832D-E36492CF877B}" presName="rootConnector" presStyleLbl="node1" presStyleIdx="1" presStyleCnt="2"/>
      <dgm:spPr/>
    </dgm:pt>
    <dgm:pt modelId="{C70F2538-40F8-C142-82DE-2F53FAA8963C}" type="pres">
      <dgm:prSet presAssocID="{8D3A7F90-4EDE-D34F-832D-E36492CF877B}" presName="childShape" presStyleCnt="0"/>
      <dgm:spPr/>
    </dgm:pt>
    <dgm:pt modelId="{C8267556-4FD0-7541-88DA-6C9A418A8F4D}" type="pres">
      <dgm:prSet presAssocID="{7B7446C7-AB06-2A4F-A61B-1B9B9F723910}" presName="Name13" presStyleLbl="parChTrans1D2" presStyleIdx="3" presStyleCnt="5"/>
      <dgm:spPr/>
    </dgm:pt>
    <dgm:pt modelId="{640EFEC3-9D18-4B49-BA79-64307B5F03E5}" type="pres">
      <dgm:prSet presAssocID="{ACEADCF7-FE25-FA4A-9DE4-F6677F62F3CB}" presName="childText" presStyleLbl="bgAcc1" presStyleIdx="3" presStyleCnt="5">
        <dgm:presLayoutVars>
          <dgm:bulletEnabled val="1"/>
        </dgm:presLayoutVars>
      </dgm:prSet>
      <dgm:spPr/>
    </dgm:pt>
    <dgm:pt modelId="{8CE05704-DFF5-F340-A5A9-E2E99A94501F}" type="pres">
      <dgm:prSet presAssocID="{141E272C-0096-D64B-8A16-83C707F71768}" presName="Name13" presStyleLbl="parChTrans1D2" presStyleIdx="4" presStyleCnt="5"/>
      <dgm:spPr/>
    </dgm:pt>
    <dgm:pt modelId="{B0EBA09D-8036-494A-80A8-0B9B4A20BDE1}" type="pres">
      <dgm:prSet presAssocID="{199B89F2-014F-2040-99A8-B4C1CA327A6E}" presName="childText" presStyleLbl="bgAcc1" presStyleIdx="4" presStyleCnt="5">
        <dgm:presLayoutVars>
          <dgm:bulletEnabled val="1"/>
        </dgm:presLayoutVars>
      </dgm:prSet>
      <dgm:spPr/>
    </dgm:pt>
  </dgm:ptLst>
  <dgm:cxnLst>
    <dgm:cxn modelId="{8CA31404-8300-FD42-BA50-C9BDCF118A5D}" type="presOf" srcId="{199B89F2-014F-2040-99A8-B4C1CA327A6E}" destId="{B0EBA09D-8036-494A-80A8-0B9B4A20BDE1}" srcOrd="0" destOrd="0" presId="urn:microsoft.com/office/officeart/2005/8/layout/hierarchy3"/>
    <dgm:cxn modelId="{48FE7F07-8E75-C949-A248-FA34E94D419C}" type="presOf" srcId="{8D3A7F90-4EDE-D34F-832D-E36492CF877B}" destId="{F65A6F88-3859-FA4F-AE1F-388B1C9B221F}" srcOrd="0" destOrd="0" presId="urn:microsoft.com/office/officeart/2005/8/layout/hierarchy3"/>
    <dgm:cxn modelId="{33FC7629-F6F1-9242-9646-194341CE2495}" type="presOf" srcId="{7B7446C7-AB06-2A4F-A61B-1B9B9F723910}" destId="{C8267556-4FD0-7541-88DA-6C9A418A8F4D}" srcOrd="0" destOrd="0" presId="urn:microsoft.com/office/officeart/2005/8/layout/hierarchy3"/>
    <dgm:cxn modelId="{93B4C22A-F158-A246-9861-90E9EEB66168}" type="presOf" srcId="{D2B34D24-EB86-0548-91C9-C64C1DDB73A8}" destId="{50F3B6D7-17B8-A049-8008-BD75022FF50A}" srcOrd="0" destOrd="0" presId="urn:microsoft.com/office/officeart/2005/8/layout/hierarchy3"/>
    <dgm:cxn modelId="{D84CFE2D-131B-5641-AEC5-D6087D8D00CA}" type="presOf" srcId="{80718A7F-3314-F541-AAAC-621992899D30}" destId="{7B2AC193-93CC-244F-AE31-B8B3231EB1E5}" srcOrd="1" destOrd="0" presId="urn:microsoft.com/office/officeart/2005/8/layout/hierarchy3"/>
    <dgm:cxn modelId="{599D8634-DBA0-8840-82B0-DBA538193DDE}" srcId="{70871D94-A938-A743-950D-F74331CC1D29}" destId="{8D3A7F90-4EDE-D34F-832D-E36492CF877B}" srcOrd="1" destOrd="0" parTransId="{08B376DB-534C-4749-A2D7-319637C0C087}" sibTransId="{B54C8FF6-2EBF-8F4A-83F5-630A4C239B8A}"/>
    <dgm:cxn modelId="{4B2ADD36-A827-ED4B-9EA1-71A59BEA5289}" type="presOf" srcId="{9C664489-93C8-7A4E-8FBB-72C0408169DC}" destId="{EC745D0B-0707-A945-9F19-8DA25D9A5D6D}" srcOrd="0" destOrd="0" presId="urn:microsoft.com/office/officeart/2005/8/layout/hierarchy3"/>
    <dgm:cxn modelId="{02C47249-6B1D-524C-B550-7F986BDF8D3E}" srcId="{8D3A7F90-4EDE-D34F-832D-E36492CF877B}" destId="{199B89F2-014F-2040-99A8-B4C1CA327A6E}" srcOrd="1" destOrd="0" parTransId="{141E272C-0096-D64B-8A16-83C707F71768}" sibTransId="{57EECBB4-EE3E-8C4D-86F8-21A5B1BBC3B0}"/>
    <dgm:cxn modelId="{D2D59D51-19F4-3043-9657-D667F795C1D6}" type="presOf" srcId="{70871D94-A938-A743-950D-F74331CC1D29}" destId="{586C0FBB-07B7-0444-BD16-F58636533DDA}" srcOrd="0" destOrd="0" presId="urn:microsoft.com/office/officeart/2005/8/layout/hierarchy3"/>
    <dgm:cxn modelId="{133DF851-1506-8949-8DDE-D4D19D9D7CAD}" type="presOf" srcId="{6274C33B-D913-2345-B22A-C0F90FFC299B}" destId="{9E4F7094-4717-C344-87F1-F09CA45D0477}" srcOrd="0" destOrd="0" presId="urn:microsoft.com/office/officeart/2005/8/layout/hierarchy3"/>
    <dgm:cxn modelId="{1E42EC55-65D8-0F46-A12F-1A4E331EF248}" srcId="{80718A7F-3314-F541-AAAC-621992899D30}" destId="{8C83EDF8-E8A7-C841-9EA0-0CB5FD08781A}" srcOrd="2" destOrd="0" parTransId="{9C664489-93C8-7A4E-8FBB-72C0408169DC}" sibTransId="{13A73813-6E84-C749-929A-52ECF2824285}"/>
    <dgm:cxn modelId="{4CF38558-CB97-9C4F-B2FF-FBAE7807C782}" type="presOf" srcId="{ACEADCF7-FE25-FA4A-9DE4-F6677F62F3CB}" destId="{640EFEC3-9D18-4B49-BA79-64307B5F03E5}" srcOrd="0" destOrd="0" presId="urn:microsoft.com/office/officeart/2005/8/layout/hierarchy3"/>
    <dgm:cxn modelId="{27DB4D5B-98A5-7F47-9372-A3BD350A0751}" srcId="{80718A7F-3314-F541-AAAC-621992899D30}" destId="{6274C33B-D913-2345-B22A-C0F90FFC299B}" srcOrd="1" destOrd="0" parTransId="{D2B34D24-EB86-0548-91C9-C64C1DDB73A8}" sibTransId="{049CB615-6A34-5A45-967A-870EF888C2FC}"/>
    <dgm:cxn modelId="{0FE89370-1D9A-F846-AD62-CEB7CAF45D73}" srcId="{70871D94-A938-A743-950D-F74331CC1D29}" destId="{80718A7F-3314-F541-AAAC-621992899D30}" srcOrd="0" destOrd="0" parTransId="{89249B95-02E6-8C42-B9F5-52EA8A4EE1A6}" sibTransId="{BD77F6E2-5C08-0B48-B7B9-B011F48CF26A}"/>
    <dgm:cxn modelId="{B0798A78-960F-FA4C-8427-83B8B3AE676F}" srcId="{8D3A7F90-4EDE-D34F-832D-E36492CF877B}" destId="{ACEADCF7-FE25-FA4A-9DE4-F6677F62F3CB}" srcOrd="0" destOrd="0" parTransId="{7B7446C7-AB06-2A4F-A61B-1B9B9F723910}" sibTransId="{37003C7B-70CC-944E-8922-D84B4D83D856}"/>
    <dgm:cxn modelId="{C1954395-6892-3442-9E81-AE0C4F8DDCE1}" type="presOf" srcId="{8D3A7F90-4EDE-D34F-832D-E36492CF877B}" destId="{BA1351FC-4068-1342-92F2-B46569AB57E9}" srcOrd="1" destOrd="0" presId="urn:microsoft.com/office/officeart/2005/8/layout/hierarchy3"/>
    <dgm:cxn modelId="{52F29E98-A296-2C47-B53E-537DF28D62CD}" srcId="{80718A7F-3314-F541-AAAC-621992899D30}" destId="{3BB1CAD9-1855-5642-9DFA-859305BFC8C5}" srcOrd="0" destOrd="0" parTransId="{8DEE8DBA-86DA-4F49-AA1A-199C84D393F6}" sibTransId="{8BF861E8-2A1C-8140-9DD2-A9A3BE3CFC1B}"/>
    <dgm:cxn modelId="{42A499A7-C64F-B840-9B24-383C9F7B0ACC}" type="presOf" srcId="{80718A7F-3314-F541-AAAC-621992899D30}" destId="{26C1216C-1667-A143-A72D-6DAB68FD4076}" srcOrd="0" destOrd="0" presId="urn:microsoft.com/office/officeart/2005/8/layout/hierarchy3"/>
    <dgm:cxn modelId="{F75AA6D7-3B5A-1348-B9B7-8D29A516AE72}" type="presOf" srcId="{3BB1CAD9-1855-5642-9DFA-859305BFC8C5}" destId="{E9511705-22EE-1344-B945-46AFF03939A8}" srcOrd="0" destOrd="0" presId="urn:microsoft.com/office/officeart/2005/8/layout/hierarchy3"/>
    <dgm:cxn modelId="{242495EE-F84A-5042-AD8E-4B9CF4B1B708}" type="presOf" srcId="{141E272C-0096-D64B-8A16-83C707F71768}" destId="{8CE05704-DFF5-F340-A5A9-E2E99A94501F}" srcOrd="0" destOrd="0" presId="urn:microsoft.com/office/officeart/2005/8/layout/hierarchy3"/>
    <dgm:cxn modelId="{293BF7F8-06FD-0746-B126-AD24C0F69DD0}" type="presOf" srcId="{8DEE8DBA-86DA-4F49-AA1A-199C84D393F6}" destId="{7C2AF6EF-D092-6C47-ACD2-CB235DEF9BD3}" srcOrd="0" destOrd="0" presId="urn:microsoft.com/office/officeart/2005/8/layout/hierarchy3"/>
    <dgm:cxn modelId="{F14F8AF9-2422-5749-B121-B045AD81E744}" type="presOf" srcId="{8C83EDF8-E8A7-C841-9EA0-0CB5FD08781A}" destId="{9E3A3758-DC64-FB4D-A92C-F6C6826A57B4}" srcOrd="0" destOrd="0" presId="urn:microsoft.com/office/officeart/2005/8/layout/hierarchy3"/>
    <dgm:cxn modelId="{4A16D55E-E366-2640-A982-018AF6592110}" type="presParOf" srcId="{586C0FBB-07B7-0444-BD16-F58636533DDA}" destId="{F6969C9D-D26B-7E4D-8A4F-5CE9740EF5E4}" srcOrd="0" destOrd="0" presId="urn:microsoft.com/office/officeart/2005/8/layout/hierarchy3"/>
    <dgm:cxn modelId="{A3B5CBBF-98D1-1549-93B5-F5C0EF1A838D}" type="presParOf" srcId="{F6969C9D-D26B-7E4D-8A4F-5CE9740EF5E4}" destId="{C4C7BDB7-71D4-B744-BCEE-C1F662F10D80}" srcOrd="0" destOrd="0" presId="urn:microsoft.com/office/officeart/2005/8/layout/hierarchy3"/>
    <dgm:cxn modelId="{A3934E1E-67BB-A04D-9B9E-6C042F03234B}" type="presParOf" srcId="{C4C7BDB7-71D4-B744-BCEE-C1F662F10D80}" destId="{26C1216C-1667-A143-A72D-6DAB68FD4076}" srcOrd="0" destOrd="0" presId="urn:microsoft.com/office/officeart/2005/8/layout/hierarchy3"/>
    <dgm:cxn modelId="{75DAB6B5-A88D-1A4D-931A-426DFB8F1657}" type="presParOf" srcId="{C4C7BDB7-71D4-B744-BCEE-C1F662F10D80}" destId="{7B2AC193-93CC-244F-AE31-B8B3231EB1E5}" srcOrd="1" destOrd="0" presId="urn:microsoft.com/office/officeart/2005/8/layout/hierarchy3"/>
    <dgm:cxn modelId="{F2C1A737-80B7-624C-A154-BEE1F9ABFA02}" type="presParOf" srcId="{F6969C9D-D26B-7E4D-8A4F-5CE9740EF5E4}" destId="{A2C93EA6-904D-6C4C-A1A4-B3ABE0C2EB88}" srcOrd="1" destOrd="0" presId="urn:microsoft.com/office/officeart/2005/8/layout/hierarchy3"/>
    <dgm:cxn modelId="{369332A5-3F65-CB49-AA9B-C168A39593C6}" type="presParOf" srcId="{A2C93EA6-904D-6C4C-A1A4-B3ABE0C2EB88}" destId="{7C2AF6EF-D092-6C47-ACD2-CB235DEF9BD3}" srcOrd="0" destOrd="0" presId="urn:microsoft.com/office/officeart/2005/8/layout/hierarchy3"/>
    <dgm:cxn modelId="{E08FEC6B-1ED4-A44E-8357-517307C4493C}" type="presParOf" srcId="{A2C93EA6-904D-6C4C-A1A4-B3ABE0C2EB88}" destId="{E9511705-22EE-1344-B945-46AFF03939A8}" srcOrd="1" destOrd="0" presId="urn:microsoft.com/office/officeart/2005/8/layout/hierarchy3"/>
    <dgm:cxn modelId="{DFC719A7-6276-194F-B6A7-56DE53FB4045}" type="presParOf" srcId="{A2C93EA6-904D-6C4C-A1A4-B3ABE0C2EB88}" destId="{50F3B6D7-17B8-A049-8008-BD75022FF50A}" srcOrd="2" destOrd="0" presId="urn:microsoft.com/office/officeart/2005/8/layout/hierarchy3"/>
    <dgm:cxn modelId="{E21D9BEF-DBFA-E041-BEBC-E1F696F33308}" type="presParOf" srcId="{A2C93EA6-904D-6C4C-A1A4-B3ABE0C2EB88}" destId="{9E4F7094-4717-C344-87F1-F09CA45D0477}" srcOrd="3" destOrd="0" presId="urn:microsoft.com/office/officeart/2005/8/layout/hierarchy3"/>
    <dgm:cxn modelId="{2821BDA0-8C61-6B40-8422-B2F3FBA90D71}" type="presParOf" srcId="{A2C93EA6-904D-6C4C-A1A4-B3ABE0C2EB88}" destId="{EC745D0B-0707-A945-9F19-8DA25D9A5D6D}" srcOrd="4" destOrd="0" presId="urn:microsoft.com/office/officeart/2005/8/layout/hierarchy3"/>
    <dgm:cxn modelId="{83531FAC-2CD9-1849-951E-13E3C7AA936B}" type="presParOf" srcId="{A2C93EA6-904D-6C4C-A1A4-B3ABE0C2EB88}" destId="{9E3A3758-DC64-FB4D-A92C-F6C6826A57B4}" srcOrd="5" destOrd="0" presId="urn:microsoft.com/office/officeart/2005/8/layout/hierarchy3"/>
    <dgm:cxn modelId="{FCD94F47-46A2-7146-96BE-FC3A6BA3E2C9}" type="presParOf" srcId="{586C0FBB-07B7-0444-BD16-F58636533DDA}" destId="{FACBE67B-C4F6-554D-B48E-64BEF52346FE}" srcOrd="1" destOrd="0" presId="urn:microsoft.com/office/officeart/2005/8/layout/hierarchy3"/>
    <dgm:cxn modelId="{477BB263-BB39-6441-B381-8EC92862B9DE}" type="presParOf" srcId="{FACBE67B-C4F6-554D-B48E-64BEF52346FE}" destId="{76AE33AF-93DA-6E41-ACB2-909CC807CAFF}" srcOrd="0" destOrd="0" presId="urn:microsoft.com/office/officeart/2005/8/layout/hierarchy3"/>
    <dgm:cxn modelId="{27514810-454D-DB45-9A21-D41CD0A2457D}" type="presParOf" srcId="{76AE33AF-93DA-6E41-ACB2-909CC807CAFF}" destId="{F65A6F88-3859-FA4F-AE1F-388B1C9B221F}" srcOrd="0" destOrd="0" presId="urn:microsoft.com/office/officeart/2005/8/layout/hierarchy3"/>
    <dgm:cxn modelId="{76785A11-5CE6-764B-95C9-DA71AFAC9012}" type="presParOf" srcId="{76AE33AF-93DA-6E41-ACB2-909CC807CAFF}" destId="{BA1351FC-4068-1342-92F2-B46569AB57E9}" srcOrd="1" destOrd="0" presId="urn:microsoft.com/office/officeart/2005/8/layout/hierarchy3"/>
    <dgm:cxn modelId="{40444068-CCAE-1646-A5B2-FA8D3D6C9252}" type="presParOf" srcId="{FACBE67B-C4F6-554D-B48E-64BEF52346FE}" destId="{C70F2538-40F8-C142-82DE-2F53FAA8963C}" srcOrd="1" destOrd="0" presId="urn:microsoft.com/office/officeart/2005/8/layout/hierarchy3"/>
    <dgm:cxn modelId="{F7161804-81C1-CE4A-B4F2-3343CDE698C1}" type="presParOf" srcId="{C70F2538-40F8-C142-82DE-2F53FAA8963C}" destId="{C8267556-4FD0-7541-88DA-6C9A418A8F4D}" srcOrd="0" destOrd="0" presId="urn:microsoft.com/office/officeart/2005/8/layout/hierarchy3"/>
    <dgm:cxn modelId="{B4D50D95-40A2-554C-BF8E-B74DCD9F9FBE}" type="presParOf" srcId="{C70F2538-40F8-C142-82DE-2F53FAA8963C}" destId="{640EFEC3-9D18-4B49-BA79-64307B5F03E5}" srcOrd="1" destOrd="0" presId="urn:microsoft.com/office/officeart/2005/8/layout/hierarchy3"/>
    <dgm:cxn modelId="{7EFED840-2B1D-D042-8EDC-5F1AF0448967}" type="presParOf" srcId="{C70F2538-40F8-C142-82DE-2F53FAA8963C}" destId="{8CE05704-DFF5-F340-A5A9-E2E99A94501F}" srcOrd="2" destOrd="0" presId="urn:microsoft.com/office/officeart/2005/8/layout/hierarchy3"/>
    <dgm:cxn modelId="{A284E1B9-BA82-374B-BCA0-1B4967A89F43}" type="presParOf" srcId="{C70F2538-40F8-C142-82DE-2F53FAA8963C}" destId="{B0EBA09D-8036-494A-80A8-0B9B4A20BDE1}" srcOrd="3" destOrd="0" presId="urn:microsoft.com/office/officeart/2005/8/layout/hierarchy3"/>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EB550D-2BF5-7B46-8C95-261BB8F24A65}" type="doc">
      <dgm:prSet loTypeId="urn:microsoft.com/office/officeart/2005/8/layout/equation2" loCatId="" qsTypeId="urn:microsoft.com/office/officeart/2005/8/quickstyle/simple1" qsCatId="simple" csTypeId="urn:microsoft.com/office/officeart/2005/8/colors/accent1_2" csCatId="accent1" phldr="1"/>
      <dgm:spPr/>
    </dgm:pt>
    <dgm:pt modelId="{C0C4DA38-968B-7E48-A7B5-053A7450FCBC}">
      <dgm:prSet phldrT="[Text]"/>
      <dgm:spPr/>
      <dgm:t>
        <a:bodyPr/>
        <a:lstStyle/>
        <a:p>
          <a:r>
            <a:rPr lang="en-GB" dirty="0"/>
            <a:t>Willingness to live scores</a:t>
          </a:r>
        </a:p>
      </dgm:t>
    </dgm:pt>
    <dgm:pt modelId="{CAE06319-FA36-4A4D-AA36-9D7B5B0AEBE6}" type="parTrans" cxnId="{440BB72D-E0EF-9D40-A905-F44B7BB5839D}">
      <dgm:prSet/>
      <dgm:spPr/>
      <dgm:t>
        <a:bodyPr/>
        <a:lstStyle/>
        <a:p>
          <a:endParaRPr lang="en-GB"/>
        </a:p>
      </dgm:t>
    </dgm:pt>
    <dgm:pt modelId="{779E0527-441D-B44B-B492-3D45EFD6AE2B}" type="sibTrans" cxnId="{440BB72D-E0EF-9D40-A905-F44B7BB5839D}">
      <dgm:prSet/>
      <dgm:spPr/>
      <dgm:t>
        <a:bodyPr/>
        <a:lstStyle/>
        <a:p>
          <a:endParaRPr lang="en-GB"/>
        </a:p>
      </dgm:t>
    </dgm:pt>
    <dgm:pt modelId="{64D82407-33F7-F045-9863-6FD79467E549}">
      <dgm:prSet phldrT="[Text]"/>
      <dgm:spPr/>
      <dgm:t>
        <a:bodyPr/>
        <a:lstStyle/>
        <a:p>
          <a:r>
            <a:rPr lang="en-GB" dirty="0"/>
            <a:t>Willingness to leave scores</a:t>
          </a:r>
        </a:p>
      </dgm:t>
    </dgm:pt>
    <dgm:pt modelId="{18C18064-3A60-CB42-9C16-01D5F4DE422F}" type="parTrans" cxnId="{A487DE58-F499-FE49-9AA7-06CD764A3D07}">
      <dgm:prSet/>
      <dgm:spPr/>
      <dgm:t>
        <a:bodyPr/>
        <a:lstStyle/>
        <a:p>
          <a:endParaRPr lang="en-GB"/>
        </a:p>
      </dgm:t>
    </dgm:pt>
    <dgm:pt modelId="{8AA79CB9-E19A-2E4C-AA61-4EBBAC77F862}" type="sibTrans" cxnId="{A487DE58-F499-FE49-9AA7-06CD764A3D07}">
      <dgm:prSet/>
      <dgm:spPr/>
      <dgm:t>
        <a:bodyPr/>
        <a:lstStyle/>
        <a:p>
          <a:endParaRPr lang="en-GB"/>
        </a:p>
      </dgm:t>
    </dgm:pt>
    <dgm:pt modelId="{C2910F61-285B-4044-A02F-E425FDCFC71B}">
      <dgm:prSet phldrT="[Text]"/>
      <dgm:spPr/>
      <dgm:t>
        <a:bodyPr/>
        <a:lstStyle/>
        <a:p>
          <a:r>
            <a:rPr lang="en-GB" dirty="0"/>
            <a:t>Online survey responses</a:t>
          </a:r>
        </a:p>
      </dgm:t>
    </dgm:pt>
    <dgm:pt modelId="{CE67D7E6-7655-B540-A534-DB8A10A26F31}" type="parTrans" cxnId="{41281C3A-060D-ED42-AF35-A01D4E309469}">
      <dgm:prSet/>
      <dgm:spPr/>
      <dgm:t>
        <a:bodyPr/>
        <a:lstStyle/>
        <a:p>
          <a:endParaRPr lang="en-GB"/>
        </a:p>
      </dgm:t>
    </dgm:pt>
    <dgm:pt modelId="{0EF58C61-D010-B44B-818B-DE4A8852DD1A}" type="sibTrans" cxnId="{41281C3A-060D-ED42-AF35-A01D4E309469}">
      <dgm:prSet/>
      <dgm:spPr/>
      <dgm:t>
        <a:bodyPr/>
        <a:lstStyle/>
        <a:p>
          <a:endParaRPr lang="en-GB"/>
        </a:p>
      </dgm:t>
    </dgm:pt>
    <dgm:pt modelId="{590D9CE2-BEC1-0243-9D57-17CC2C2250E2}" type="pres">
      <dgm:prSet presAssocID="{B5EB550D-2BF5-7B46-8C95-261BB8F24A65}" presName="Name0" presStyleCnt="0">
        <dgm:presLayoutVars>
          <dgm:dir/>
          <dgm:resizeHandles val="exact"/>
        </dgm:presLayoutVars>
      </dgm:prSet>
      <dgm:spPr/>
    </dgm:pt>
    <dgm:pt modelId="{3B585713-FABE-8641-B7AD-155FA3C917A3}" type="pres">
      <dgm:prSet presAssocID="{B5EB550D-2BF5-7B46-8C95-261BB8F24A65}" presName="vNodes" presStyleCnt="0"/>
      <dgm:spPr/>
    </dgm:pt>
    <dgm:pt modelId="{9960CA86-4649-5A44-8E9C-E9472D84D1E8}" type="pres">
      <dgm:prSet presAssocID="{C0C4DA38-968B-7E48-A7B5-053A7450FCBC}" presName="node" presStyleLbl="node1" presStyleIdx="0" presStyleCnt="3">
        <dgm:presLayoutVars>
          <dgm:bulletEnabled val="1"/>
        </dgm:presLayoutVars>
      </dgm:prSet>
      <dgm:spPr/>
    </dgm:pt>
    <dgm:pt modelId="{3CB37468-2A21-1B41-874F-4F1C9BB6C0C4}" type="pres">
      <dgm:prSet presAssocID="{779E0527-441D-B44B-B492-3D45EFD6AE2B}" presName="spacerT" presStyleCnt="0"/>
      <dgm:spPr/>
    </dgm:pt>
    <dgm:pt modelId="{D8AD7667-8753-724A-887D-CE1B0550D1B8}" type="pres">
      <dgm:prSet presAssocID="{779E0527-441D-B44B-B492-3D45EFD6AE2B}" presName="sibTrans" presStyleLbl="sibTrans2D1" presStyleIdx="0" presStyleCnt="2"/>
      <dgm:spPr/>
    </dgm:pt>
    <dgm:pt modelId="{9954AC47-F3CF-1F49-8446-B14001A94505}" type="pres">
      <dgm:prSet presAssocID="{779E0527-441D-B44B-B492-3D45EFD6AE2B}" presName="spacerB" presStyleCnt="0"/>
      <dgm:spPr/>
    </dgm:pt>
    <dgm:pt modelId="{EA4EDFB2-AA51-7E47-931A-719D3CB7CF13}" type="pres">
      <dgm:prSet presAssocID="{64D82407-33F7-F045-9863-6FD79467E549}" presName="node" presStyleLbl="node1" presStyleIdx="1" presStyleCnt="3">
        <dgm:presLayoutVars>
          <dgm:bulletEnabled val="1"/>
        </dgm:presLayoutVars>
      </dgm:prSet>
      <dgm:spPr/>
    </dgm:pt>
    <dgm:pt modelId="{EB74CC8F-2753-D54D-96EC-7A1482ACF332}" type="pres">
      <dgm:prSet presAssocID="{B5EB550D-2BF5-7B46-8C95-261BB8F24A65}" presName="sibTransLast" presStyleLbl="sibTrans2D1" presStyleIdx="1" presStyleCnt="2"/>
      <dgm:spPr/>
    </dgm:pt>
    <dgm:pt modelId="{47D40DDF-F7CA-D845-9463-FA77856837BA}" type="pres">
      <dgm:prSet presAssocID="{B5EB550D-2BF5-7B46-8C95-261BB8F24A65}" presName="connectorText" presStyleLbl="sibTrans2D1" presStyleIdx="1" presStyleCnt="2"/>
      <dgm:spPr/>
    </dgm:pt>
    <dgm:pt modelId="{04E62673-5BAD-2143-AEB0-71C0D89013B6}" type="pres">
      <dgm:prSet presAssocID="{B5EB550D-2BF5-7B46-8C95-261BB8F24A65}" presName="lastNode" presStyleLbl="node1" presStyleIdx="2" presStyleCnt="3" custScaleX="70859" custScaleY="102039" custLinFactNeighborX="43515" custLinFactNeighborY="-757">
        <dgm:presLayoutVars>
          <dgm:bulletEnabled val="1"/>
        </dgm:presLayoutVars>
      </dgm:prSet>
      <dgm:spPr/>
    </dgm:pt>
  </dgm:ptLst>
  <dgm:cxnLst>
    <dgm:cxn modelId="{ED3F7010-CF56-8541-ABB0-13EF771483FB}" type="presOf" srcId="{C0C4DA38-968B-7E48-A7B5-053A7450FCBC}" destId="{9960CA86-4649-5A44-8E9C-E9472D84D1E8}" srcOrd="0" destOrd="0" presId="urn:microsoft.com/office/officeart/2005/8/layout/equation2"/>
    <dgm:cxn modelId="{440BB72D-E0EF-9D40-A905-F44B7BB5839D}" srcId="{B5EB550D-2BF5-7B46-8C95-261BB8F24A65}" destId="{C0C4DA38-968B-7E48-A7B5-053A7450FCBC}" srcOrd="0" destOrd="0" parTransId="{CAE06319-FA36-4A4D-AA36-9D7B5B0AEBE6}" sibTransId="{779E0527-441D-B44B-B492-3D45EFD6AE2B}"/>
    <dgm:cxn modelId="{DC2E4C37-352D-F241-94CF-549902ABC32E}" type="presOf" srcId="{B5EB550D-2BF5-7B46-8C95-261BB8F24A65}" destId="{590D9CE2-BEC1-0243-9D57-17CC2C2250E2}" srcOrd="0" destOrd="0" presId="urn:microsoft.com/office/officeart/2005/8/layout/equation2"/>
    <dgm:cxn modelId="{41281C3A-060D-ED42-AF35-A01D4E309469}" srcId="{B5EB550D-2BF5-7B46-8C95-261BB8F24A65}" destId="{C2910F61-285B-4044-A02F-E425FDCFC71B}" srcOrd="2" destOrd="0" parTransId="{CE67D7E6-7655-B540-A534-DB8A10A26F31}" sibTransId="{0EF58C61-D010-B44B-818B-DE4A8852DD1A}"/>
    <dgm:cxn modelId="{A487DE58-F499-FE49-9AA7-06CD764A3D07}" srcId="{B5EB550D-2BF5-7B46-8C95-261BB8F24A65}" destId="{64D82407-33F7-F045-9863-6FD79467E549}" srcOrd="1" destOrd="0" parTransId="{18C18064-3A60-CB42-9C16-01D5F4DE422F}" sibTransId="{8AA79CB9-E19A-2E4C-AA61-4EBBAC77F862}"/>
    <dgm:cxn modelId="{EA892065-8F0A-DA41-85E8-D472851F40AD}" type="presOf" srcId="{8AA79CB9-E19A-2E4C-AA61-4EBBAC77F862}" destId="{EB74CC8F-2753-D54D-96EC-7A1482ACF332}" srcOrd="0" destOrd="0" presId="urn:microsoft.com/office/officeart/2005/8/layout/equation2"/>
    <dgm:cxn modelId="{65315787-6162-9C44-9CD9-AB29727F59F2}" type="presOf" srcId="{8AA79CB9-E19A-2E4C-AA61-4EBBAC77F862}" destId="{47D40DDF-F7CA-D845-9463-FA77856837BA}" srcOrd="1" destOrd="0" presId="urn:microsoft.com/office/officeart/2005/8/layout/equation2"/>
    <dgm:cxn modelId="{8F9A1E8F-6C4D-3A4B-B4A2-383B60C5AADE}" type="presOf" srcId="{779E0527-441D-B44B-B492-3D45EFD6AE2B}" destId="{D8AD7667-8753-724A-887D-CE1B0550D1B8}" srcOrd="0" destOrd="0" presId="urn:microsoft.com/office/officeart/2005/8/layout/equation2"/>
    <dgm:cxn modelId="{5C56A797-AC3B-2A43-A98C-17885E8F5533}" type="presOf" srcId="{C2910F61-285B-4044-A02F-E425FDCFC71B}" destId="{04E62673-5BAD-2143-AEB0-71C0D89013B6}" srcOrd="0" destOrd="0" presId="urn:microsoft.com/office/officeart/2005/8/layout/equation2"/>
    <dgm:cxn modelId="{CB9799BE-2F30-0343-8C3D-CC558DF29389}" type="presOf" srcId="{64D82407-33F7-F045-9863-6FD79467E549}" destId="{EA4EDFB2-AA51-7E47-931A-719D3CB7CF13}" srcOrd="0" destOrd="0" presId="urn:microsoft.com/office/officeart/2005/8/layout/equation2"/>
    <dgm:cxn modelId="{A624999A-D6AF-F148-8739-4023CC186760}" type="presParOf" srcId="{590D9CE2-BEC1-0243-9D57-17CC2C2250E2}" destId="{3B585713-FABE-8641-B7AD-155FA3C917A3}" srcOrd="0" destOrd="0" presId="urn:microsoft.com/office/officeart/2005/8/layout/equation2"/>
    <dgm:cxn modelId="{EFA75417-01AE-6C49-A180-B0D6C6A8CE87}" type="presParOf" srcId="{3B585713-FABE-8641-B7AD-155FA3C917A3}" destId="{9960CA86-4649-5A44-8E9C-E9472D84D1E8}" srcOrd="0" destOrd="0" presId="urn:microsoft.com/office/officeart/2005/8/layout/equation2"/>
    <dgm:cxn modelId="{547C8EE1-8FE7-AC4C-AF44-BE132EB2277F}" type="presParOf" srcId="{3B585713-FABE-8641-B7AD-155FA3C917A3}" destId="{3CB37468-2A21-1B41-874F-4F1C9BB6C0C4}" srcOrd="1" destOrd="0" presId="urn:microsoft.com/office/officeart/2005/8/layout/equation2"/>
    <dgm:cxn modelId="{036CF8FA-4003-1647-AEED-A6BA90238B35}" type="presParOf" srcId="{3B585713-FABE-8641-B7AD-155FA3C917A3}" destId="{D8AD7667-8753-724A-887D-CE1B0550D1B8}" srcOrd="2" destOrd="0" presId="urn:microsoft.com/office/officeart/2005/8/layout/equation2"/>
    <dgm:cxn modelId="{E5979D9A-6E72-6B4E-B0EF-BB486500DE83}" type="presParOf" srcId="{3B585713-FABE-8641-B7AD-155FA3C917A3}" destId="{9954AC47-F3CF-1F49-8446-B14001A94505}" srcOrd="3" destOrd="0" presId="urn:microsoft.com/office/officeart/2005/8/layout/equation2"/>
    <dgm:cxn modelId="{26E12D33-71DF-A54D-A0B2-CC9311F77BD0}" type="presParOf" srcId="{3B585713-FABE-8641-B7AD-155FA3C917A3}" destId="{EA4EDFB2-AA51-7E47-931A-719D3CB7CF13}" srcOrd="4" destOrd="0" presId="urn:microsoft.com/office/officeart/2005/8/layout/equation2"/>
    <dgm:cxn modelId="{59068A42-2D13-DC47-8D0B-A2688D94DCF9}" type="presParOf" srcId="{590D9CE2-BEC1-0243-9D57-17CC2C2250E2}" destId="{EB74CC8F-2753-D54D-96EC-7A1482ACF332}" srcOrd="1" destOrd="0" presId="urn:microsoft.com/office/officeart/2005/8/layout/equation2"/>
    <dgm:cxn modelId="{B92C0F24-3478-6840-A741-586837EBE4AF}" type="presParOf" srcId="{EB74CC8F-2753-D54D-96EC-7A1482ACF332}" destId="{47D40DDF-F7CA-D845-9463-FA77856837BA}" srcOrd="0" destOrd="0" presId="urn:microsoft.com/office/officeart/2005/8/layout/equation2"/>
    <dgm:cxn modelId="{84C0A8F9-AEA0-9B40-AFF5-1C39381303FF}" type="presParOf" srcId="{590D9CE2-BEC1-0243-9D57-17CC2C2250E2}" destId="{04E62673-5BAD-2143-AEB0-71C0D89013B6}" srcOrd="2" destOrd="0" presId="urn:microsoft.com/office/officeart/2005/8/layout/equation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10A6F6-1FD7-4826-8BA1-EA833D8A6404}"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6DB583E2-90F7-4948-87E2-9631E0804961}" type="pres">
      <dgm:prSet presAssocID="{D010A6F6-1FD7-4826-8BA1-EA833D8A6404}" presName="linear" presStyleCnt="0">
        <dgm:presLayoutVars>
          <dgm:animLvl val="lvl"/>
          <dgm:resizeHandles val="exact"/>
        </dgm:presLayoutVars>
      </dgm:prSet>
      <dgm:spPr/>
    </dgm:pt>
  </dgm:ptLst>
  <dgm:cxnLst>
    <dgm:cxn modelId="{2E4E9E7B-0A89-9445-965C-3AE8C5564966}" type="presOf" srcId="{D010A6F6-1FD7-4826-8BA1-EA833D8A6404}" destId="{6DB583E2-90F7-4948-87E2-9631E080496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A393074-B6E1-684C-AD32-98CE7D130305}" type="doc">
      <dgm:prSet loTypeId="urn:microsoft.com/office/officeart/2005/8/layout/default" loCatId="" qsTypeId="urn:microsoft.com/office/officeart/2005/8/quickstyle/simple5" qsCatId="simple" csTypeId="urn:microsoft.com/office/officeart/2005/8/colors/accent1_2" csCatId="accent1" phldr="1"/>
      <dgm:spPr/>
      <dgm:t>
        <a:bodyPr/>
        <a:lstStyle/>
        <a:p>
          <a:endParaRPr lang="en-GB"/>
        </a:p>
      </dgm:t>
    </dgm:pt>
    <dgm:pt modelId="{4F1AF6A6-F4E5-724B-B23F-859961C4B791}">
      <dgm:prSet phldrT="[Text]"/>
      <dgm:spPr/>
      <dgm:t>
        <a:bodyPr/>
        <a:lstStyle/>
        <a:p>
          <a:r>
            <a:rPr lang="en-GB" dirty="0"/>
            <a:t>Non-climatic factors</a:t>
          </a:r>
        </a:p>
        <a:p>
          <a:endParaRPr lang="en-GB" dirty="0"/>
        </a:p>
        <a:p>
          <a:r>
            <a:rPr lang="en-GB" dirty="0"/>
            <a:t>Health service, safety.</a:t>
          </a:r>
        </a:p>
      </dgm:t>
    </dgm:pt>
    <dgm:pt modelId="{DCF3C468-57FE-E644-9863-06597379AA7B}" type="parTrans" cxnId="{F06C4A21-A8BE-3C43-9EE0-1B864C91652E}">
      <dgm:prSet/>
      <dgm:spPr/>
      <dgm:t>
        <a:bodyPr/>
        <a:lstStyle/>
        <a:p>
          <a:endParaRPr lang="en-GB"/>
        </a:p>
      </dgm:t>
    </dgm:pt>
    <dgm:pt modelId="{A716E174-C29C-1B47-BF41-04F98B57A52F}" type="sibTrans" cxnId="{F06C4A21-A8BE-3C43-9EE0-1B864C91652E}">
      <dgm:prSet/>
      <dgm:spPr/>
      <dgm:t>
        <a:bodyPr/>
        <a:lstStyle/>
        <a:p>
          <a:endParaRPr lang="en-GB"/>
        </a:p>
      </dgm:t>
    </dgm:pt>
    <dgm:pt modelId="{C1376A81-B7C4-3F4A-ABBD-E34915BDC217}">
      <dgm:prSet phldrT="[Text]"/>
      <dgm:spPr/>
      <dgm:t>
        <a:bodyPr/>
        <a:lstStyle/>
        <a:p>
          <a:r>
            <a:rPr lang="en-GB" dirty="0"/>
            <a:t>Fast-onset climatic factors</a:t>
          </a:r>
        </a:p>
        <a:p>
          <a:r>
            <a:rPr lang="en-GB" dirty="0"/>
            <a:t>Floods, Landslides</a:t>
          </a:r>
        </a:p>
      </dgm:t>
    </dgm:pt>
    <dgm:pt modelId="{24F7FEE6-9A99-054B-9EED-5B2F03AD6CFE}" type="parTrans" cxnId="{B38C8A65-6617-A445-A24F-657075952211}">
      <dgm:prSet/>
      <dgm:spPr/>
      <dgm:t>
        <a:bodyPr/>
        <a:lstStyle/>
        <a:p>
          <a:endParaRPr lang="en-GB"/>
        </a:p>
      </dgm:t>
    </dgm:pt>
    <dgm:pt modelId="{9332D843-4BD6-854E-8133-CDF6E2FA2E58}" type="sibTrans" cxnId="{B38C8A65-6617-A445-A24F-657075952211}">
      <dgm:prSet/>
      <dgm:spPr/>
      <dgm:t>
        <a:bodyPr/>
        <a:lstStyle/>
        <a:p>
          <a:endParaRPr lang="en-GB"/>
        </a:p>
      </dgm:t>
    </dgm:pt>
    <dgm:pt modelId="{BC00FEA1-9E62-054A-9BE6-28FED9E5C69A}">
      <dgm:prSet phldrT="[Text]"/>
      <dgm:spPr/>
      <dgm:t>
        <a:bodyPr/>
        <a:lstStyle/>
        <a:p>
          <a:r>
            <a:rPr lang="en-GB" dirty="0"/>
            <a:t>Slow-onset climatic factors</a:t>
          </a:r>
        </a:p>
        <a:p>
          <a:r>
            <a:rPr lang="en-GB" dirty="0"/>
            <a:t>Too hot, Too cold</a:t>
          </a:r>
        </a:p>
      </dgm:t>
    </dgm:pt>
    <dgm:pt modelId="{1737C76C-8A76-D945-9BD0-ECCF5031344B}" type="parTrans" cxnId="{D242268F-550E-CA47-BC20-FEBD10B4CEDB}">
      <dgm:prSet/>
      <dgm:spPr/>
      <dgm:t>
        <a:bodyPr/>
        <a:lstStyle/>
        <a:p>
          <a:endParaRPr lang="en-GB"/>
        </a:p>
      </dgm:t>
    </dgm:pt>
    <dgm:pt modelId="{DF24E799-5150-954A-87DA-9CCBB24C15DE}" type="sibTrans" cxnId="{D242268F-550E-CA47-BC20-FEBD10B4CEDB}">
      <dgm:prSet/>
      <dgm:spPr/>
      <dgm:t>
        <a:bodyPr/>
        <a:lstStyle/>
        <a:p>
          <a:endParaRPr lang="en-GB"/>
        </a:p>
      </dgm:t>
    </dgm:pt>
    <dgm:pt modelId="{7B00CDDC-5559-3E4C-BC2C-A89219C8AA23}">
      <dgm:prSet phldrT="[Text]"/>
      <dgm:spPr>
        <a:gradFill rotWithShape="0">
          <a:gsLst>
            <a:gs pos="0">
              <a:schemeClr val="accent2">
                <a:lumMod val="75000"/>
              </a:schemeClr>
            </a:gs>
            <a:gs pos="100000">
              <a:schemeClr val="bg2">
                <a:lumMod val="40000"/>
                <a:lumOff val="60000"/>
              </a:schemeClr>
            </a:gs>
          </a:gsLst>
        </a:gradFill>
      </dgm:spPr>
      <dgm:t>
        <a:bodyPr/>
        <a:lstStyle/>
        <a:p>
          <a:r>
            <a:rPr lang="en-GB" dirty="0"/>
            <a:t>Fast-onset climatic factors</a:t>
          </a:r>
        </a:p>
      </dgm:t>
    </dgm:pt>
    <dgm:pt modelId="{12CE1A8D-B882-A340-B417-F1A604459B3C}" type="parTrans" cxnId="{0DB0430E-E549-9F48-887A-72D23B54C168}">
      <dgm:prSet/>
      <dgm:spPr/>
      <dgm:t>
        <a:bodyPr/>
        <a:lstStyle/>
        <a:p>
          <a:endParaRPr lang="en-GB"/>
        </a:p>
      </dgm:t>
    </dgm:pt>
    <dgm:pt modelId="{C599F06E-6927-FB41-A784-DD2C7FB09225}" type="sibTrans" cxnId="{0DB0430E-E549-9F48-887A-72D23B54C168}">
      <dgm:prSet/>
      <dgm:spPr/>
      <dgm:t>
        <a:bodyPr/>
        <a:lstStyle/>
        <a:p>
          <a:endParaRPr lang="en-GB"/>
        </a:p>
      </dgm:t>
    </dgm:pt>
    <dgm:pt modelId="{E05B848B-956D-B64A-9DFC-FEF168F66389}">
      <dgm:prSet phldrT="[Text]"/>
      <dgm:spPr>
        <a:gradFill rotWithShape="0">
          <a:gsLst>
            <a:gs pos="0">
              <a:schemeClr val="bg2">
                <a:lumMod val="60000"/>
                <a:lumOff val="40000"/>
              </a:schemeClr>
            </a:gs>
            <a:gs pos="100000">
              <a:schemeClr val="bg2">
                <a:lumMod val="40000"/>
                <a:lumOff val="60000"/>
              </a:schemeClr>
            </a:gs>
          </a:gsLst>
        </a:gradFill>
      </dgm:spPr>
      <dgm:t>
        <a:bodyPr/>
        <a:lstStyle/>
        <a:p>
          <a:r>
            <a:rPr lang="en-GB" dirty="0"/>
            <a:t>Slow-onset climatic factors</a:t>
          </a:r>
        </a:p>
      </dgm:t>
    </dgm:pt>
    <dgm:pt modelId="{B7BFBD58-9275-A942-A5B8-CD06CA18B3BC}" type="parTrans" cxnId="{E6B62562-C4F9-604C-881C-CB13F0E2C9E8}">
      <dgm:prSet/>
      <dgm:spPr/>
      <dgm:t>
        <a:bodyPr/>
        <a:lstStyle/>
        <a:p>
          <a:endParaRPr lang="en-GB"/>
        </a:p>
      </dgm:t>
    </dgm:pt>
    <dgm:pt modelId="{B77A5F62-26A9-4C45-8638-AA48AC463127}" type="sibTrans" cxnId="{E6B62562-C4F9-604C-881C-CB13F0E2C9E8}">
      <dgm:prSet/>
      <dgm:spPr/>
      <dgm:t>
        <a:bodyPr/>
        <a:lstStyle/>
        <a:p>
          <a:endParaRPr lang="en-GB"/>
        </a:p>
      </dgm:t>
    </dgm:pt>
    <dgm:pt modelId="{1AFB59D8-A525-0F4C-9663-CD1D8DF61014}" type="pres">
      <dgm:prSet presAssocID="{EA393074-B6E1-684C-AD32-98CE7D130305}" presName="diagram" presStyleCnt="0">
        <dgm:presLayoutVars>
          <dgm:dir/>
          <dgm:resizeHandles val="exact"/>
        </dgm:presLayoutVars>
      </dgm:prSet>
      <dgm:spPr/>
    </dgm:pt>
    <dgm:pt modelId="{D490E403-95E7-0B4F-98C6-AF338BB73E6E}" type="pres">
      <dgm:prSet presAssocID="{4F1AF6A6-F4E5-724B-B23F-859961C4B791}" presName="node" presStyleLbl="node1" presStyleIdx="0" presStyleCnt="5" custScaleX="27657" custScaleY="58883" custLinFactNeighborX="1493" custLinFactNeighborY="89">
        <dgm:presLayoutVars>
          <dgm:bulletEnabled val="1"/>
        </dgm:presLayoutVars>
      </dgm:prSet>
      <dgm:spPr/>
    </dgm:pt>
    <dgm:pt modelId="{F9350F18-BF57-8F43-A1BF-AC0346D6EA6F}" type="pres">
      <dgm:prSet presAssocID="{A716E174-C29C-1B47-BF41-04F98B57A52F}" presName="sibTrans" presStyleCnt="0"/>
      <dgm:spPr/>
    </dgm:pt>
    <dgm:pt modelId="{BE560ACE-D07E-5E49-B3EE-25AA2F61758F}" type="pres">
      <dgm:prSet presAssocID="{C1376A81-B7C4-3F4A-ABBD-E34915BDC217}" presName="node" presStyleLbl="node1" presStyleIdx="1" presStyleCnt="5" custScaleX="27173" custScaleY="31925" custLinFactNeighborX="-3024" custLinFactNeighborY="-2335">
        <dgm:presLayoutVars>
          <dgm:bulletEnabled val="1"/>
        </dgm:presLayoutVars>
      </dgm:prSet>
      <dgm:spPr/>
    </dgm:pt>
    <dgm:pt modelId="{FF1BA908-5898-1A4F-BC0C-64716F14FFAC}" type="pres">
      <dgm:prSet presAssocID="{9332D843-4BD6-854E-8133-CDF6E2FA2E58}" presName="sibTrans" presStyleCnt="0"/>
      <dgm:spPr/>
    </dgm:pt>
    <dgm:pt modelId="{69B07EC7-2957-AA49-93EB-662F73BBC963}" type="pres">
      <dgm:prSet presAssocID="{BC00FEA1-9E62-054A-9BE6-28FED9E5C69A}" presName="node" presStyleLbl="node1" presStyleIdx="2" presStyleCnt="5" custScaleX="19278" custScaleY="23586" custLinFactNeighborX="-4771" custLinFactNeighborY="-2245">
        <dgm:presLayoutVars>
          <dgm:bulletEnabled val="1"/>
        </dgm:presLayoutVars>
      </dgm:prSet>
      <dgm:spPr/>
    </dgm:pt>
    <dgm:pt modelId="{267E1A3C-1406-584F-A88A-5953A1CD498E}" type="pres">
      <dgm:prSet presAssocID="{DF24E799-5150-954A-87DA-9CCBB24C15DE}" presName="sibTrans" presStyleCnt="0"/>
      <dgm:spPr/>
    </dgm:pt>
    <dgm:pt modelId="{EC56E35E-16DB-E24F-AADC-B93CC6A02CC3}" type="pres">
      <dgm:prSet presAssocID="{7B00CDDC-5559-3E4C-BC2C-A89219C8AA23}" presName="node" presStyleLbl="node1" presStyleIdx="3" presStyleCnt="5" custScaleX="24498" custScaleY="36670" custLinFactNeighborX="-1089" custLinFactNeighborY="2918">
        <dgm:presLayoutVars>
          <dgm:bulletEnabled val="1"/>
        </dgm:presLayoutVars>
      </dgm:prSet>
      <dgm:spPr/>
    </dgm:pt>
    <dgm:pt modelId="{57C32B75-DAFB-2C4B-B632-2627193D26E4}" type="pres">
      <dgm:prSet presAssocID="{C599F06E-6927-FB41-A784-DD2C7FB09225}" presName="sibTrans" presStyleCnt="0"/>
      <dgm:spPr/>
    </dgm:pt>
    <dgm:pt modelId="{863803A1-6ADF-DC42-8386-76832DFC8BEB}" type="pres">
      <dgm:prSet presAssocID="{E05B848B-956D-B64A-9DFC-FEF168F66389}" presName="node" presStyleLbl="node1" presStyleIdx="4" presStyleCnt="5" custScaleX="20774" custScaleY="24263" custLinFactNeighborX="1509" custLinFactNeighborY="2286">
        <dgm:presLayoutVars>
          <dgm:bulletEnabled val="1"/>
        </dgm:presLayoutVars>
      </dgm:prSet>
      <dgm:spPr/>
    </dgm:pt>
  </dgm:ptLst>
  <dgm:cxnLst>
    <dgm:cxn modelId="{0DB0430E-E549-9F48-887A-72D23B54C168}" srcId="{EA393074-B6E1-684C-AD32-98CE7D130305}" destId="{7B00CDDC-5559-3E4C-BC2C-A89219C8AA23}" srcOrd="3" destOrd="0" parTransId="{12CE1A8D-B882-A340-B417-F1A604459B3C}" sibTransId="{C599F06E-6927-FB41-A784-DD2C7FB09225}"/>
    <dgm:cxn modelId="{F06C4A21-A8BE-3C43-9EE0-1B864C91652E}" srcId="{EA393074-B6E1-684C-AD32-98CE7D130305}" destId="{4F1AF6A6-F4E5-724B-B23F-859961C4B791}" srcOrd="0" destOrd="0" parTransId="{DCF3C468-57FE-E644-9863-06597379AA7B}" sibTransId="{A716E174-C29C-1B47-BF41-04F98B57A52F}"/>
    <dgm:cxn modelId="{E125F628-245C-BE4B-9845-59BC0AECF2C2}" type="presOf" srcId="{E05B848B-956D-B64A-9DFC-FEF168F66389}" destId="{863803A1-6ADF-DC42-8386-76832DFC8BEB}" srcOrd="0" destOrd="0" presId="urn:microsoft.com/office/officeart/2005/8/layout/default"/>
    <dgm:cxn modelId="{82AE663D-09C2-C64E-A330-611AB1289851}" type="presOf" srcId="{7B00CDDC-5559-3E4C-BC2C-A89219C8AA23}" destId="{EC56E35E-16DB-E24F-AADC-B93CC6A02CC3}" srcOrd="0" destOrd="0" presId="urn:microsoft.com/office/officeart/2005/8/layout/default"/>
    <dgm:cxn modelId="{E6B62562-C4F9-604C-881C-CB13F0E2C9E8}" srcId="{EA393074-B6E1-684C-AD32-98CE7D130305}" destId="{E05B848B-956D-B64A-9DFC-FEF168F66389}" srcOrd="4" destOrd="0" parTransId="{B7BFBD58-9275-A942-A5B8-CD06CA18B3BC}" sibTransId="{B77A5F62-26A9-4C45-8638-AA48AC463127}"/>
    <dgm:cxn modelId="{B38C8A65-6617-A445-A24F-657075952211}" srcId="{EA393074-B6E1-684C-AD32-98CE7D130305}" destId="{C1376A81-B7C4-3F4A-ABBD-E34915BDC217}" srcOrd="1" destOrd="0" parTransId="{24F7FEE6-9A99-054B-9EED-5B2F03AD6CFE}" sibTransId="{9332D843-4BD6-854E-8133-CDF6E2FA2E58}"/>
    <dgm:cxn modelId="{40301B81-04C6-9646-AF08-60C24F697920}" type="presOf" srcId="{C1376A81-B7C4-3F4A-ABBD-E34915BDC217}" destId="{BE560ACE-D07E-5E49-B3EE-25AA2F61758F}" srcOrd="0" destOrd="0" presId="urn:microsoft.com/office/officeart/2005/8/layout/default"/>
    <dgm:cxn modelId="{D242268F-550E-CA47-BC20-FEBD10B4CEDB}" srcId="{EA393074-B6E1-684C-AD32-98CE7D130305}" destId="{BC00FEA1-9E62-054A-9BE6-28FED9E5C69A}" srcOrd="2" destOrd="0" parTransId="{1737C76C-8A76-D945-9BD0-ECCF5031344B}" sibTransId="{DF24E799-5150-954A-87DA-9CCBB24C15DE}"/>
    <dgm:cxn modelId="{70A536A3-AEDF-5A43-AFE0-B9F002F7CA8D}" type="presOf" srcId="{4F1AF6A6-F4E5-724B-B23F-859961C4B791}" destId="{D490E403-95E7-0B4F-98C6-AF338BB73E6E}" srcOrd="0" destOrd="0" presId="urn:microsoft.com/office/officeart/2005/8/layout/default"/>
    <dgm:cxn modelId="{6BF3CECF-F9E6-EC4E-84F8-36FBEDD0EB7E}" type="presOf" srcId="{EA393074-B6E1-684C-AD32-98CE7D130305}" destId="{1AFB59D8-A525-0F4C-9663-CD1D8DF61014}" srcOrd="0" destOrd="0" presId="urn:microsoft.com/office/officeart/2005/8/layout/default"/>
    <dgm:cxn modelId="{E06850FF-6F8E-FD47-A307-AE332DC96F60}" type="presOf" srcId="{BC00FEA1-9E62-054A-9BE6-28FED9E5C69A}" destId="{69B07EC7-2957-AA49-93EB-662F73BBC963}" srcOrd="0" destOrd="0" presId="urn:microsoft.com/office/officeart/2005/8/layout/default"/>
    <dgm:cxn modelId="{5CD87CD3-B4F0-6A40-8AB9-0ADE7854FBB7}" type="presParOf" srcId="{1AFB59D8-A525-0F4C-9663-CD1D8DF61014}" destId="{D490E403-95E7-0B4F-98C6-AF338BB73E6E}" srcOrd="0" destOrd="0" presId="urn:microsoft.com/office/officeart/2005/8/layout/default"/>
    <dgm:cxn modelId="{37571180-758E-BD4D-9E5C-963772ED4561}" type="presParOf" srcId="{1AFB59D8-A525-0F4C-9663-CD1D8DF61014}" destId="{F9350F18-BF57-8F43-A1BF-AC0346D6EA6F}" srcOrd="1" destOrd="0" presId="urn:microsoft.com/office/officeart/2005/8/layout/default"/>
    <dgm:cxn modelId="{68F1A596-E539-9F47-905A-A19AC97406A6}" type="presParOf" srcId="{1AFB59D8-A525-0F4C-9663-CD1D8DF61014}" destId="{BE560ACE-D07E-5E49-B3EE-25AA2F61758F}" srcOrd="2" destOrd="0" presId="urn:microsoft.com/office/officeart/2005/8/layout/default"/>
    <dgm:cxn modelId="{847F0B42-4B8D-3448-A3AB-4B23029B0629}" type="presParOf" srcId="{1AFB59D8-A525-0F4C-9663-CD1D8DF61014}" destId="{FF1BA908-5898-1A4F-BC0C-64716F14FFAC}" srcOrd="3" destOrd="0" presId="urn:microsoft.com/office/officeart/2005/8/layout/default"/>
    <dgm:cxn modelId="{194B472C-D77F-F84D-B0BC-39E974B88EC8}" type="presParOf" srcId="{1AFB59D8-A525-0F4C-9663-CD1D8DF61014}" destId="{69B07EC7-2957-AA49-93EB-662F73BBC963}" srcOrd="4" destOrd="0" presId="urn:microsoft.com/office/officeart/2005/8/layout/default"/>
    <dgm:cxn modelId="{BF76A1D3-1E90-A54D-B7E1-192171C31C9E}" type="presParOf" srcId="{1AFB59D8-A525-0F4C-9663-CD1D8DF61014}" destId="{267E1A3C-1406-584F-A88A-5953A1CD498E}" srcOrd="5" destOrd="0" presId="urn:microsoft.com/office/officeart/2005/8/layout/default"/>
    <dgm:cxn modelId="{3B1DB254-39DF-BA4A-BE38-9FFD240713D4}" type="presParOf" srcId="{1AFB59D8-A525-0F4C-9663-CD1D8DF61014}" destId="{EC56E35E-16DB-E24F-AADC-B93CC6A02CC3}" srcOrd="6" destOrd="0" presId="urn:microsoft.com/office/officeart/2005/8/layout/default"/>
    <dgm:cxn modelId="{C2E1EAC4-B193-B04C-9FEF-03FF1E6132A0}" type="presParOf" srcId="{1AFB59D8-A525-0F4C-9663-CD1D8DF61014}" destId="{57C32B75-DAFB-2C4B-B632-2627193D26E4}" srcOrd="7" destOrd="0" presId="urn:microsoft.com/office/officeart/2005/8/layout/default"/>
    <dgm:cxn modelId="{98B5ABAC-CF30-654A-8D1D-31A3D1D3D450}" type="presParOf" srcId="{1AFB59D8-A525-0F4C-9663-CD1D8DF61014}" destId="{863803A1-6ADF-DC42-8386-76832DFC8BEB}" srcOrd="8"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9D47B6-FD6B-4239-9936-EF3DBAB4A0A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564706C-781B-480D-9A87-E1065413E822}">
      <dgm:prSet custT="1"/>
      <dgm:spPr/>
      <dgm:t>
        <a:bodyPr/>
        <a:lstStyle/>
        <a:p>
          <a:pPr>
            <a:lnSpc>
              <a:spcPct val="100000"/>
            </a:lnSpc>
            <a:defRPr cap="all"/>
          </a:pPr>
          <a:r>
            <a:rPr lang="en-US" sz="2000" dirty="0"/>
            <a:t>Connect climate change to jobs, health or fatality</a:t>
          </a:r>
          <a:r>
            <a:rPr lang="en-US" sz="1100" dirty="0"/>
            <a:t>.</a:t>
          </a:r>
        </a:p>
      </dgm:t>
    </dgm:pt>
    <dgm:pt modelId="{B8882ED1-34FA-4154-B649-3A05332B5208}" type="parTrans" cxnId="{6B58A0BB-CE9E-4AFD-9EDF-17DE39AE1477}">
      <dgm:prSet/>
      <dgm:spPr/>
      <dgm:t>
        <a:bodyPr/>
        <a:lstStyle/>
        <a:p>
          <a:endParaRPr lang="en-US"/>
        </a:p>
      </dgm:t>
    </dgm:pt>
    <dgm:pt modelId="{92E55D48-8358-45ED-AD0F-976D59D6CBD9}" type="sibTrans" cxnId="{6B58A0BB-CE9E-4AFD-9EDF-17DE39AE1477}">
      <dgm:prSet/>
      <dgm:spPr/>
      <dgm:t>
        <a:bodyPr/>
        <a:lstStyle/>
        <a:p>
          <a:endParaRPr lang="en-US"/>
        </a:p>
      </dgm:t>
    </dgm:pt>
    <dgm:pt modelId="{6F904957-CF9E-4E55-8A10-8A2F5741DD6C}">
      <dgm:prSet custT="1"/>
      <dgm:spPr/>
      <dgm:t>
        <a:bodyPr/>
        <a:lstStyle/>
        <a:p>
          <a:pPr>
            <a:lnSpc>
              <a:spcPct val="100000"/>
            </a:lnSpc>
            <a:defRPr cap="all"/>
          </a:pPr>
          <a:r>
            <a:rPr lang="en-US" sz="2000" dirty="0"/>
            <a:t>Use subjective scenarios.</a:t>
          </a:r>
        </a:p>
      </dgm:t>
    </dgm:pt>
    <dgm:pt modelId="{67C4DB55-0B2C-4967-9221-0EEA0CC7D2E1}" type="parTrans" cxnId="{44A2C49F-D508-4AC8-A470-D4A732DCB68B}">
      <dgm:prSet/>
      <dgm:spPr/>
      <dgm:t>
        <a:bodyPr/>
        <a:lstStyle/>
        <a:p>
          <a:endParaRPr lang="en-US"/>
        </a:p>
      </dgm:t>
    </dgm:pt>
    <dgm:pt modelId="{AEC0E0EE-F3E4-4171-ACD8-4C8129F13AA1}" type="sibTrans" cxnId="{44A2C49F-D508-4AC8-A470-D4A732DCB68B}">
      <dgm:prSet/>
      <dgm:spPr/>
      <dgm:t>
        <a:bodyPr/>
        <a:lstStyle/>
        <a:p>
          <a:endParaRPr lang="en-US"/>
        </a:p>
      </dgm:t>
    </dgm:pt>
    <dgm:pt modelId="{C7284A63-CDBB-4CF5-83F7-369911C1B2E0}">
      <dgm:prSet custT="1"/>
      <dgm:spPr/>
      <dgm:t>
        <a:bodyPr/>
        <a:lstStyle/>
        <a:p>
          <a:pPr>
            <a:lnSpc>
              <a:spcPct val="100000"/>
            </a:lnSpc>
            <a:defRPr cap="all"/>
          </a:pPr>
          <a:r>
            <a:rPr lang="en-US" sz="1800" dirty="0"/>
            <a:t>Depict favorable future with cleaner water, afforestation and moderate temperatures.</a:t>
          </a:r>
        </a:p>
      </dgm:t>
    </dgm:pt>
    <dgm:pt modelId="{E4D3457A-B581-414C-82DB-850DFFEEDE81}" type="parTrans" cxnId="{74B67543-EF15-41C9-90DB-165E1FEF7653}">
      <dgm:prSet/>
      <dgm:spPr/>
      <dgm:t>
        <a:bodyPr/>
        <a:lstStyle/>
        <a:p>
          <a:endParaRPr lang="en-US"/>
        </a:p>
      </dgm:t>
    </dgm:pt>
    <dgm:pt modelId="{3728B3A4-03C9-49F6-A4F0-B1A4D7813290}" type="sibTrans" cxnId="{74B67543-EF15-41C9-90DB-165E1FEF7653}">
      <dgm:prSet/>
      <dgm:spPr/>
      <dgm:t>
        <a:bodyPr/>
        <a:lstStyle/>
        <a:p>
          <a:endParaRPr lang="en-US"/>
        </a:p>
      </dgm:t>
    </dgm:pt>
    <dgm:pt modelId="{64D515EC-9E35-417A-8354-C161F9DE402F}">
      <dgm:prSet custT="1"/>
      <dgm:spPr/>
      <dgm:t>
        <a:bodyPr/>
        <a:lstStyle/>
        <a:p>
          <a:pPr>
            <a:lnSpc>
              <a:spcPct val="100000"/>
            </a:lnSpc>
            <a:defRPr cap="all"/>
          </a:pPr>
          <a:r>
            <a:rPr lang="en-US" sz="2000" dirty="0"/>
            <a:t>Personal stories indicating impact to travel for work/school/university.</a:t>
          </a:r>
        </a:p>
      </dgm:t>
    </dgm:pt>
    <dgm:pt modelId="{8AAC9FD8-5F0C-46B7-BE3A-B0DC148F88B1}" type="parTrans" cxnId="{BC2A9E6C-69FD-4675-9F0B-77CD0398713C}">
      <dgm:prSet/>
      <dgm:spPr/>
      <dgm:t>
        <a:bodyPr/>
        <a:lstStyle/>
        <a:p>
          <a:endParaRPr lang="en-US"/>
        </a:p>
      </dgm:t>
    </dgm:pt>
    <dgm:pt modelId="{7856FAC0-801D-4C74-8D45-200221989206}" type="sibTrans" cxnId="{BC2A9E6C-69FD-4675-9F0B-77CD0398713C}">
      <dgm:prSet/>
      <dgm:spPr/>
      <dgm:t>
        <a:bodyPr/>
        <a:lstStyle/>
        <a:p>
          <a:endParaRPr lang="en-US"/>
        </a:p>
      </dgm:t>
    </dgm:pt>
    <dgm:pt modelId="{6B01F310-DE09-4706-8CF9-D881C3234608}">
      <dgm:prSet custT="1"/>
      <dgm:spPr/>
      <dgm:t>
        <a:bodyPr/>
        <a:lstStyle/>
        <a:p>
          <a:pPr>
            <a:lnSpc>
              <a:spcPct val="100000"/>
            </a:lnSpc>
            <a:defRPr cap="all"/>
          </a:pPr>
          <a:r>
            <a:rPr lang="en-US" sz="2000" dirty="0"/>
            <a:t>Associate floods, drainage and climate change.</a:t>
          </a:r>
        </a:p>
      </dgm:t>
    </dgm:pt>
    <dgm:pt modelId="{70289E9D-84C6-4EC5-9669-C0DD75B4C3B0}" type="parTrans" cxnId="{2362C5EF-13DD-435A-9DF9-CC064B09F8EB}">
      <dgm:prSet/>
      <dgm:spPr/>
      <dgm:t>
        <a:bodyPr/>
        <a:lstStyle/>
        <a:p>
          <a:endParaRPr lang="en-US"/>
        </a:p>
      </dgm:t>
    </dgm:pt>
    <dgm:pt modelId="{7EE1339A-3014-4138-8628-FC2098D16E07}" type="sibTrans" cxnId="{2362C5EF-13DD-435A-9DF9-CC064B09F8EB}">
      <dgm:prSet/>
      <dgm:spPr/>
      <dgm:t>
        <a:bodyPr/>
        <a:lstStyle/>
        <a:p>
          <a:endParaRPr lang="en-US"/>
        </a:p>
      </dgm:t>
    </dgm:pt>
    <dgm:pt modelId="{31B5E45E-64F7-4618-8AE0-2710542A5DDB}" type="pres">
      <dgm:prSet presAssocID="{B09D47B6-FD6B-4239-9936-EF3DBAB4A0A3}" presName="root" presStyleCnt="0">
        <dgm:presLayoutVars>
          <dgm:dir/>
          <dgm:resizeHandles val="exact"/>
        </dgm:presLayoutVars>
      </dgm:prSet>
      <dgm:spPr/>
    </dgm:pt>
    <dgm:pt modelId="{85D1A622-AFC7-48D1-A041-86B004ADB66C}" type="pres">
      <dgm:prSet presAssocID="{9564706C-781B-480D-9A87-E1065413E822}" presName="compNode" presStyleCnt="0"/>
      <dgm:spPr/>
    </dgm:pt>
    <dgm:pt modelId="{EF541910-DC4E-49E9-8932-7A808632FFA7}" type="pres">
      <dgm:prSet presAssocID="{9564706C-781B-480D-9A87-E1065413E822}" presName="iconBgRect" presStyleLbl="bgShp" presStyleIdx="0" presStyleCnt="5" custLinFactNeighborX="3104" custLinFactNeighborY="-97242"/>
      <dgm:spPr/>
    </dgm:pt>
    <dgm:pt modelId="{D4DAC89F-5FC1-4F03-90A7-59AC19AEC1A3}" type="pres">
      <dgm:prSet presAssocID="{9564706C-781B-480D-9A87-E1065413E822}" presName="iconRect" presStyleLbl="node1" presStyleIdx="0" presStyleCnt="5" custLinFactY="-70418" custLinFactNeighborX="2705"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nt"/>
        </a:ext>
      </dgm:extLst>
    </dgm:pt>
    <dgm:pt modelId="{0AA03F95-E712-41A5-9D60-73C78837CA61}" type="pres">
      <dgm:prSet presAssocID="{9564706C-781B-480D-9A87-E1065413E822}" presName="spaceRect" presStyleCnt="0"/>
      <dgm:spPr/>
    </dgm:pt>
    <dgm:pt modelId="{CF43A03D-A7BA-467B-BA81-81EE75FF1459}" type="pres">
      <dgm:prSet presAssocID="{9564706C-781B-480D-9A87-E1065413E822}" presName="textRect" presStyleLbl="revTx" presStyleIdx="0" presStyleCnt="5" custLinFactNeighborX="4734" custLinFactNeighborY="-27106">
        <dgm:presLayoutVars>
          <dgm:chMax val="1"/>
          <dgm:chPref val="1"/>
        </dgm:presLayoutVars>
      </dgm:prSet>
      <dgm:spPr/>
    </dgm:pt>
    <dgm:pt modelId="{D2D4CA62-CD05-43EC-83E9-9EBB00730E2D}" type="pres">
      <dgm:prSet presAssocID="{92E55D48-8358-45ED-AD0F-976D59D6CBD9}" presName="sibTrans" presStyleCnt="0"/>
      <dgm:spPr/>
    </dgm:pt>
    <dgm:pt modelId="{E0CA2CE4-79A2-4B49-BD40-F30E5D664C3B}" type="pres">
      <dgm:prSet presAssocID="{6F904957-CF9E-4E55-8A10-8A2F5741DD6C}" presName="compNode" presStyleCnt="0"/>
      <dgm:spPr/>
    </dgm:pt>
    <dgm:pt modelId="{B26F2D7A-B6CE-45B8-973C-CCC64FF7F16A}" type="pres">
      <dgm:prSet presAssocID="{6F904957-CF9E-4E55-8A10-8A2F5741DD6C}" presName="iconBgRect" presStyleLbl="bgShp" presStyleIdx="1" presStyleCnt="5" custLinFactNeighborX="-9313" custLinFactNeighborY="-97242"/>
      <dgm:spPr/>
    </dgm:pt>
    <dgm:pt modelId="{B5BDD2CE-A6BD-4CFE-8E7D-6FE4EC54BD63}" type="pres">
      <dgm:prSet presAssocID="{6F904957-CF9E-4E55-8A10-8A2F5741DD6C}" presName="iconRect" presStyleLbl="node1" presStyleIdx="1" presStyleCnt="5" custLinFactY="-65008" custLinFactNeighborX="-10820"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89A6FFFC-C15A-4F97-A555-64EF796891CE}" type="pres">
      <dgm:prSet presAssocID="{6F904957-CF9E-4E55-8A10-8A2F5741DD6C}" presName="spaceRect" presStyleCnt="0"/>
      <dgm:spPr/>
    </dgm:pt>
    <dgm:pt modelId="{265AE0E4-FDDD-416B-BE59-0E769BBB4571}" type="pres">
      <dgm:prSet presAssocID="{6F904957-CF9E-4E55-8A10-8A2F5741DD6C}" presName="textRect" presStyleLbl="revTx" presStyleIdx="1" presStyleCnt="5" custScaleX="132321" custLinFactNeighborX="947" custLinFactNeighborY="-21117">
        <dgm:presLayoutVars>
          <dgm:chMax val="1"/>
          <dgm:chPref val="1"/>
        </dgm:presLayoutVars>
      </dgm:prSet>
      <dgm:spPr/>
    </dgm:pt>
    <dgm:pt modelId="{DA4F2C45-1269-44DC-B303-DBB8679D4721}" type="pres">
      <dgm:prSet presAssocID="{AEC0E0EE-F3E4-4171-ACD8-4C8129F13AA1}" presName="sibTrans" presStyleCnt="0"/>
      <dgm:spPr/>
    </dgm:pt>
    <dgm:pt modelId="{3B89D108-B574-42F0-B7E7-39FDD19C6598}" type="pres">
      <dgm:prSet presAssocID="{C7284A63-CDBB-4CF5-83F7-369911C1B2E0}" presName="compNode" presStyleCnt="0"/>
      <dgm:spPr/>
    </dgm:pt>
    <dgm:pt modelId="{72C26088-B541-4FD8-9693-BC0A15C1B2EA}" type="pres">
      <dgm:prSet presAssocID="{C7284A63-CDBB-4CF5-83F7-369911C1B2E0}" presName="iconBgRect" presStyleLbl="bgShp" presStyleIdx="2" presStyleCnt="5" custLinFactNeighborX="1352" custLinFactNeighborY="-56136"/>
      <dgm:spPr/>
    </dgm:pt>
    <dgm:pt modelId="{C3010174-9537-4C4D-BB8E-47E67B3C83A9}" type="pres">
      <dgm:prSet presAssocID="{C7284A63-CDBB-4CF5-83F7-369911C1B2E0}" presName="iconRect" presStyleLbl="node1" presStyleIdx="2" presStyleCnt="5" custLinFactNeighborX="2355" custLinFactNeighborY="-8926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ermometer"/>
        </a:ext>
      </dgm:extLst>
    </dgm:pt>
    <dgm:pt modelId="{D6FA8173-8C85-47C4-8F04-A1440E65A252}" type="pres">
      <dgm:prSet presAssocID="{C7284A63-CDBB-4CF5-83F7-369911C1B2E0}" presName="spaceRect" presStyleCnt="0"/>
      <dgm:spPr/>
    </dgm:pt>
    <dgm:pt modelId="{B0C6BD96-1651-46C1-ADD4-CE96F42232D9}" type="pres">
      <dgm:prSet presAssocID="{C7284A63-CDBB-4CF5-83F7-369911C1B2E0}" presName="textRect" presStyleLbl="revTx" presStyleIdx="2" presStyleCnt="5" custScaleX="150571" custScaleY="195819" custLinFactNeighborX="824" custLinFactNeighborY="44758">
        <dgm:presLayoutVars>
          <dgm:chMax val="1"/>
          <dgm:chPref val="1"/>
        </dgm:presLayoutVars>
      </dgm:prSet>
      <dgm:spPr/>
    </dgm:pt>
    <dgm:pt modelId="{04A241E3-0F17-4560-B4A2-D29267FC26C7}" type="pres">
      <dgm:prSet presAssocID="{3728B3A4-03C9-49F6-A4F0-B1A4D7813290}" presName="sibTrans" presStyleCnt="0"/>
      <dgm:spPr/>
    </dgm:pt>
    <dgm:pt modelId="{347CD670-2A9E-465C-855C-098AD02EF01B}" type="pres">
      <dgm:prSet presAssocID="{64D515EC-9E35-417A-8354-C161F9DE402F}" presName="compNode" presStyleCnt="0"/>
      <dgm:spPr/>
    </dgm:pt>
    <dgm:pt modelId="{0AC93DB2-8698-453C-9364-97A2CA505F69}" type="pres">
      <dgm:prSet presAssocID="{64D515EC-9E35-417A-8354-C161F9DE402F}" presName="iconBgRect" presStyleLbl="bgShp" presStyleIdx="3" presStyleCnt="5" custLinFactNeighborX="-10865" custLinFactNeighborY="-97242"/>
      <dgm:spPr/>
    </dgm:pt>
    <dgm:pt modelId="{61DF2CAB-A469-462E-8EF8-1262921ECF61}" type="pres">
      <dgm:prSet presAssocID="{64D515EC-9E35-417A-8354-C161F9DE402F}" presName="iconRect" presStyleLbl="node1" presStyleIdx="3" presStyleCnt="5" custLinFactY="-62303" custLinFactNeighborX="-13525"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hoolhouse"/>
        </a:ext>
      </dgm:extLst>
    </dgm:pt>
    <dgm:pt modelId="{CFCB8727-8CD7-4705-AC55-2201A639F5CB}" type="pres">
      <dgm:prSet presAssocID="{64D515EC-9E35-417A-8354-C161F9DE402F}" presName="spaceRect" presStyleCnt="0"/>
      <dgm:spPr/>
    </dgm:pt>
    <dgm:pt modelId="{985AD1D8-7483-422D-8203-031744161691}" type="pres">
      <dgm:prSet presAssocID="{64D515EC-9E35-417A-8354-C161F9DE402F}" presName="textRect" presStyleLbl="revTx" presStyleIdx="3" presStyleCnt="5" custScaleX="133770" custLinFactNeighborX="-947" custLinFactNeighborY="-27106">
        <dgm:presLayoutVars>
          <dgm:chMax val="1"/>
          <dgm:chPref val="1"/>
        </dgm:presLayoutVars>
      </dgm:prSet>
      <dgm:spPr/>
    </dgm:pt>
    <dgm:pt modelId="{693A0D32-2358-4773-BB47-BFE422395E91}" type="pres">
      <dgm:prSet presAssocID="{7856FAC0-801D-4C74-8D45-200221989206}" presName="sibTrans" presStyleCnt="0"/>
      <dgm:spPr/>
    </dgm:pt>
    <dgm:pt modelId="{F8587042-8251-4930-AD80-BB4AC2F9CBFC}" type="pres">
      <dgm:prSet presAssocID="{6B01F310-DE09-4706-8CF9-D881C3234608}" presName="compNode" presStyleCnt="0"/>
      <dgm:spPr/>
    </dgm:pt>
    <dgm:pt modelId="{6ADDBE1B-E6CC-4A83-9B0D-F55562D09A1E}" type="pres">
      <dgm:prSet presAssocID="{6B01F310-DE09-4706-8CF9-D881C3234608}" presName="iconBgRect" presStyleLbl="bgShp" presStyleIdx="4" presStyleCnt="5" custLinFactNeighborX="-18625" custLinFactNeighborY="-97242"/>
      <dgm:spPr/>
    </dgm:pt>
    <dgm:pt modelId="{00D5DD64-FDA5-4201-88D1-05DB9CC2306A}" type="pres">
      <dgm:prSet presAssocID="{6B01F310-DE09-4706-8CF9-D881C3234608}" presName="iconRect" presStyleLbl="node1" presStyleIdx="4" presStyleCnt="5" custLinFactY="-62303" custLinFactNeighborX="-27051"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ain"/>
        </a:ext>
      </dgm:extLst>
    </dgm:pt>
    <dgm:pt modelId="{6BDFE631-D4E6-4853-B2EE-FC2EA35CF836}" type="pres">
      <dgm:prSet presAssocID="{6B01F310-DE09-4706-8CF9-D881C3234608}" presName="spaceRect" presStyleCnt="0"/>
      <dgm:spPr/>
    </dgm:pt>
    <dgm:pt modelId="{820221A5-CCF3-46EB-A117-1B8E7AF86AE5}" type="pres">
      <dgm:prSet presAssocID="{6B01F310-DE09-4706-8CF9-D881C3234608}" presName="textRect" presStyleLbl="revTx" presStyleIdx="4" presStyleCnt="5" custScaleX="137644" custLinFactNeighborX="167" custLinFactNeighborY="-27106">
        <dgm:presLayoutVars>
          <dgm:chMax val="1"/>
          <dgm:chPref val="1"/>
        </dgm:presLayoutVars>
      </dgm:prSet>
      <dgm:spPr/>
    </dgm:pt>
  </dgm:ptLst>
  <dgm:cxnLst>
    <dgm:cxn modelId="{12429C16-A91A-4874-855E-AA153AEF9105}" type="presOf" srcId="{B09D47B6-FD6B-4239-9936-EF3DBAB4A0A3}" destId="{31B5E45E-64F7-4618-8AE0-2710542A5DDB}" srcOrd="0" destOrd="0" presId="urn:microsoft.com/office/officeart/2018/5/layout/IconCircleLabelList"/>
    <dgm:cxn modelId="{FE5C8527-F5E5-4E61-B6BF-6BA0788EBB2E}" type="presOf" srcId="{6B01F310-DE09-4706-8CF9-D881C3234608}" destId="{820221A5-CCF3-46EB-A117-1B8E7AF86AE5}" srcOrd="0" destOrd="0" presId="urn:microsoft.com/office/officeart/2018/5/layout/IconCircleLabelList"/>
    <dgm:cxn modelId="{74B67543-EF15-41C9-90DB-165E1FEF7653}" srcId="{B09D47B6-FD6B-4239-9936-EF3DBAB4A0A3}" destId="{C7284A63-CDBB-4CF5-83F7-369911C1B2E0}" srcOrd="2" destOrd="0" parTransId="{E4D3457A-B581-414C-82DB-850DFFEEDE81}" sibTransId="{3728B3A4-03C9-49F6-A4F0-B1A4D7813290}"/>
    <dgm:cxn modelId="{0FFB4B53-270F-4881-9A17-EE7211118E8C}" type="presOf" srcId="{C7284A63-CDBB-4CF5-83F7-369911C1B2E0}" destId="{B0C6BD96-1651-46C1-ADD4-CE96F42232D9}" srcOrd="0" destOrd="0" presId="urn:microsoft.com/office/officeart/2018/5/layout/IconCircleLabelList"/>
    <dgm:cxn modelId="{6EB9AF5F-057B-4B14-BAE6-296B281125F3}" type="presOf" srcId="{9564706C-781B-480D-9A87-E1065413E822}" destId="{CF43A03D-A7BA-467B-BA81-81EE75FF1459}" srcOrd="0" destOrd="0" presId="urn:microsoft.com/office/officeart/2018/5/layout/IconCircleLabelList"/>
    <dgm:cxn modelId="{5994CE62-2944-41E6-9D3F-C2D629692E67}" type="presOf" srcId="{6F904957-CF9E-4E55-8A10-8A2F5741DD6C}" destId="{265AE0E4-FDDD-416B-BE59-0E769BBB4571}" srcOrd="0" destOrd="0" presId="urn:microsoft.com/office/officeart/2018/5/layout/IconCircleLabelList"/>
    <dgm:cxn modelId="{E89B466B-CAD7-42E2-8E5B-BD60E4EBC633}" type="presOf" srcId="{64D515EC-9E35-417A-8354-C161F9DE402F}" destId="{985AD1D8-7483-422D-8203-031744161691}" srcOrd="0" destOrd="0" presId="urn:microsoft.com/office/officeart/2018/5/layout/IconCircleLabelList"/>
    <dgm:cxn modelId="{BC2A9E6C-69FD-4675-9F0B-77CD0398713C}" srcId="{B09D47B6-FD6B-4239-9936-EF3DBAB4A0A3}" destId="{64D515EC-9E35-417A-8354-C161F9DE402F}" srcOrd="3" destOrd="0" parTransId="{8AAC9FD8-5F0C-46B7-BE3A-B0DC148F88B1}" sibTransId="{7856FAC0-801D-4C74-8D45-200221989206}"/>
    <dgm:cxn modelId="{44A2C49F-D508-4AC8-A470-D4A732DCB68B}" srcId="{B09D47B6-FD6B-4239-9936-EF3DBAB4A0A3}" destId="{6F904957-CF9E-4E55-8A10-8A2F5741DD6C}" srcOrd="1" destOrd="0" parTransId="{67C4DB55-0B2C-4967-9221-0EEA0CC7D2E1}" sibTransId="{AEC0E0EE-F3E4-4171-ACD8-4C8129F13AA1}"/>
    <dgm:cxn modelId="{6B58A0BB-CE9E-4AFD-9EDF-17DE39AE1477}" srcId="{B09D47B6-FD6B-4239-9936-EF3DBAB4A0A3}" destId="{9564706C-781B-480D-9A87-E1065413E822}" srcOrd="0" destOrd="0" parTransId="{B8882ED1-34FA-4154-B649-3A05332B5208}" sibTransId="{92E55D48-8358-45ED-AD0F-976D59D6CBD9}"/>
    <dgm:cxn modelId="{2362C5EF-13DD-435A-9DF9-CC064B09F8EB}" srcId="{B09D47B6-FD6B-4239-9936-EF3DBAB4A0A3}" destId="{6B01F310-DE09-4706-8CF9-D881C3234608}" srcOrd="4" destOrd="0" parTransId="{70289E9D-84C6-4EC5-9669-C0DD75B4C3B0}" sibTransId="{7EE1339A-3014-4138-8628-FC2098D16E07}"/>
    <dgm:cxn modelId="{3FAAAD42-B62D-45A5-9AFF-A344EDB842DE}" type="presParOf" srcId="{31B5E45E-64F7-4618-8AE0-2710542A5DDB}" destId="{85D1A622-AFC7-48D1-A041-86B004ADB66C}" srcOrd="0" destOrd="0" presId="urn:microsoft.com/office/officeart/2018/5/layout/IconCircleLabelList"/>
    <dgm:cxn modelId="{E4D3AF64-3F6B-451F-8413-45DA834B5C5B}" type="presParOf" srcId="{85D1A622-AFC7-48D1-A041-86B004ADB66C}" destId="{EF541910-DC4E-49E9-8932-7A808632FFA7}" srcOrd="0" destOrd="0" presId="urn:microsoft.com/office/officeart/2018/5/layout/IconCircleLabelList"/>
    <dgm:cxn modelId="{9B7BA1E9-3C66-453B-9623-5A21CC291B28}" type="presParOf" srcId="{85D1A622-AFC7-48D1-A041-86B004ADB66C}" destId="{D4DAC89F-5FC1-4F03-90A7-59AC19AEC1A3}" srcOrd="1" destOrd="0" presId="urn:microsoft.com/office/officeart/2018/5/layout/IconCircleLabelList"/>
    <dgm:cxn modelId="{5716AD7E-6292-44BB-AB97-2AC375FF345A}" type="presParOf" srcId="{85D1A622-AFC7-48D1-A041-86B004ADB66C}" destId="{0AA03F95-E712-41A5-9D60-73C78837CA61}" srcOrd="2" destOrd="0" presId="urn:microsoft.com/office/officeart/2018/5/layout/IconCircleLabelList"/>
    <dgm:cxn modelId="{42DE4806-6901-4B8A-8632-B38568F1C9CC}" type="presParOf" srcId="{85D1A622-AFC7-48D1-A041-86B004ADB66C}" destId="{CF43A03D-A7BA-467B-BA81-81EE75FF1459}" srcOrd="3" destOrd="0" presId="urn:microsoft.com/office/officeart/2018/5/layout/IconCircleLabelList"/>
    <dgm:cxn modelId="{DF93FD00-C646-4E77-97C1-B60FFCEFC836}" type="presParOf" srcId="{31B5E45E-64F7-4618-8AE0-2710542A5DDB}" destId="{D2D4CA62-CD05-43EC-83E9-9EBB00730E2D}" srcOrd="1" destOrd="0" presId="urn:microsoft.com/office/officeart/2018/5/layout/IconCircleLabelList"/>
    <dgm:cxn modelId="{F2D18551-69CF-448D-90C5-20555CA40D35}" type="presParOf" srcId="{31B5E45E-64F7-4618-8AE0-2710542A5DDB}" destId="{E0CA2CE4-79A2-4B49-BD40-F30E5D664C3B}" srcOrd="2" destOrd="0" presId="urn:microsoft.com/office/officeart/2018/5/layout/IconCircleLabelList"/>
    <dgm:cxn modelId="{FFB9097A-F8D6-4528-86EB-E39E1DAD74F6}" type="presParOf" srcId="{E0CA2CE4-79A2-4B49-BD40-F30E5D664C3B}" destId="{B26F2D7A-B6CE-45B8-973C-CCC64FF7F16A}" srcOrd="0" destOrd="0" presId="urn:microsoft.com/office/officeart/2018/5/layout/IconCircleLabelList"/>
    <dgm:cxn modelId="{E4E6DB74-E655-4161-B7E0-6B05528E5F76}" type="presParOf" srcId="{E0CA2CE4-79A2-4B49-BD40-F30E5D664C3B}" destId="{B5BDD2CE-A6BD-4CFE-8E7D-6FE4EC54BD63}" srcOrd="1" destOrd="0" presId="urn:microsoft.com/office/officeart/2018/5/layout/IconCircleLabelList"/>
    <dgm:cxn modelId="{E8664D37-3ED5-48C8-BD21-09E0C12C6423}" type="presParOf" srcId="{E0CA2CE4-79A2-4B49-BD40-F30E5D664C3B}" destId="{89A6FFFC-C15A-4F97-A555-64EF796891CE}" srcOrd="2" destOrd="0" presId="urn:microsoft.com/office/officeart/2018/5/layout/IconCircleLabelList"/>
    <dgm:cxn modelId="{60460AB0-89ED-412F-91DE-8021FC94CEEE}" type="presParOf" srcId="{E0CA2CE4-79A2-4B49-BD40-F30E5D664C3B}" destId="{265AE0E4-FDDD-416B-BE59-0E769BBB4571}" srcOrd="3" destOrd="0" presId="urn:microsoft.com/office/officeart/2018/5/layout/IconCircleLabelList"/>
    <dgm:cxn modelId="{5CA3B534-8A63-4A36-B592-96B5BE0650BE}" type="presParOf" srcId="{31B5E45E-64F7-4618-8AE0-2710542A5DDB}" destId="{DA4F2C45-1269-44DC-B303-DBB8679D4721}" srcOrd="3" destOrd="0" presId="urn:microsoft.com/office/officeart/2018/5/layout/IconCircleLabelList"/>
    <dgm:cxn modelId="{927FABA6-D519-4E4B-A9C4-138BCC31AC87}" type="presParOf" srcId="{31B5E45E-64F7-4618-8AE0-2710542A5DDB}" destId="{3B89D108-B574-42F0-B7E7-39FDD19C6598}" srcOrd="4" destOrd="0" presId="urn:microsoft.com/office/officeart/2018/5/layout/IconCircleLabelList"/>
    <dgm:cxn modelId="{7749BA21-F76A-4E74-9D07-402BD0FC35A4}" type="presParOf" srcId="{3B89D108-B574-42F0-B7E7-39FDD19C6598}" destId="{72C26088-B541-4FD8-9693-BC0A15C1B2EA}" srcOrd="0" destOrd="0" presId="urn:microsoft.com/office/officeart/2018/5/layout/IconCircleLabelList"/>
    <dgm:cxn modelId="{2D3AC13E-5971-4584-8A0A-8FA94AD6C3F8}" type="presParOf" srcId="{3B89D108-B574-42F0-B7E7-39FDD19C6598}" destId="{C3010174-9537-4C4D-BB8E-47E67B3C83A9}" srcOrd="1" destOrd="0" presId="urn:microsoft.com/office/officeart/2018/5/layout/IconCircleLabelList"/>
    <dgm:cxn modelId="{BC17DEA7-EE31-41AD-8630-0ADB8E54396D}" type="presParOf" srcId="{3B89D108-B574-42F0-B7E7-39FDD19C6598}" destId="{D6FA8173-8C85-47C4-8F04-A1440E65A252}" srcOrd="2" destOrd="0" presId="urn:microsoft.com/office/officeart/2018/5/layout/IconCircleLabelList"/>
    <dgm:cxn modelId="{783499A1-8E12-436C-B8B6-B994C2328822}" type="presParOf" srcId="{3B89D108-B574-42F0-B7E7-39FDD19C6598}" destId="{B0C6BD96-1651-46C1-ADD4-CE96F42232D9}" srcOrd="3" destOrd="0" presId="urn:microsoft.com/office/officeart/2018/5/layout/IconCircleLabelList"/>
    <dgm:cxn modelId="{39CBFE97-BE84-4543-B6C0-22C49B2000FA}" type="presParOf" srcId="{31B5E45E-64F7-4618-8AE0-2710542A5DDB}" destId="{04A241E3-0F17-4560-B4A2-D29267FC26C7}" srcOrd="5" destOrd="0" presId="urn:microsoft.com/office/officeart/2018/5/layout/IconCircleLabelList"/>
    <dgm:cxn modelId="{789EB0AD-C5EF-4E99-BD31-3342B6DCDC9C}" type="presParOf" srcId="{31B5E45E-64F7-4618-8AE0-2710542A5DDB}" destId="{347CD670-2A9E-465C-855C-098AD02EF01B}" srcOrd="6" destOrd="0" presId="urn:microsoft.com/office/officeart/2018/5/layout/IconCircleLabelList"/>
    <dgm:cxn modelId="{27FA277C-C003-486B-946C-0159B0D05D0E}" type="presParOf" srcId="{347CD670-2A9E-465C-855C-098AD02EF01B}" destId="{0AC93DB2-8698-453C-9364-97A2CA505F69}" srcOrd="0" destOrd="0" presId="urn:microsoft.com/office/officeart/2018/5/layout/IconCircleLabelList"/>
    <dgm:cxn modelId="{88D1226E-05B9-4AC1-A775-7EF94E557B71}" type="presParOf" srcId="{347CD670-2A9E-465C-855C-098AD02EF01B}" destId="{61DF2CAB-A469-462E-8EF8-1262921ECF61}" srcOrd="1" destOrd="0" presId="urn:microsoft.com/office/officeart/2018/5/layout/IconCircleLabelList"/>
    <dgm:cxn modelId="{87BE4D30-E28C-4134-9BEB-951FB05894BB}" type="presParOf" srcId="{347CD670-2A9E-465C-855C-098AD02EF01B}" destId="{CFCB8727-8CD7-4705-AC55-2201A639F5CB}" srcOrd="2" destOrd="0" presId="urn:microsoft.com/office/officeart/2018/5/layout/IconCircleLabelList"/>
    <dgm:cxn modelId="{591EE38F-7BC6-4A52-8145-C47034AB5396}" type="presParOf" srcId="{347CD670-2A9E-465C-855C-098AD02EF01B}" destId="{985AD1D8-7483-422D-8203-031744161691}" srcOrd="3" destOrd="0" presId="urn:microsoft.com/office/officeart/2018/5/layout/IconCircleLabelList"/>
    <dgm:cxn modelId="{3B033180-67DA-4C3F-83B3-BEBAEB49A9E0}" type="presParOf" srcId="{31B5E45E-64F7-4618-8AE0-2710542A5DDB}" destId="{693A0D32-2358-4773-BB47-BFE422395E91}" srcOrd="7" destOrd="0" presId="urn:microsoft.com/office/officeart/2018/5/layout/IconCircleLabelList"/>
    <dgm:cxn modelId="{FC2ACB6A-9D8A-4B4D-9993-021024A95AE4}" type="presParOf" srcId="{31B5E45E-64F7-4618-8AE0-2710542A5DDB}" destId="{F8587042-8251-4930-AD80-BB4AC2F9CBFC}" srcOrd="8" destOrd="0" presId="urn:microsoft.com/office/officeart/2018/5/layout/IconCircleLabelList"/>
    <dgm:cxn modelId="{38AF36D5-361B-411E-85A6-8B79D0EBFEA0}" type="presParOf" srcId="{F8587042-8251-4930-AD80-BB4AC2F9CBFC}" destId="{6ADDBE1B-E6CC-4A83-9B0D-F55562D09A1E}" srcOrd="0" destOrd="0" presId="urn:microsoft.com/office/officeart/2018/5/layout/IconCircleLabelList"/>
    <dgm:cxn modelId="{947C78B7-DD1C-4109-97FE-76E0B00A761C}" type="presParOf" srcId="{F8587042-8251-4930-AD80-BB4AC2F9CBFC}" destId="{00D5DD64-FDA5-4201-88D1-05DB9CC2306A}" srcOrd="1" destOrd="0" presId="urn:microsoft.com/office/officeart/2018/5/layout/IconCircleLabelList"/>
    <dgm:cxn modelId="{CA539EFC-F415-4437-A082-6EE0BA467EAC}" type="presParOf" srcId="{F8587042-8251-4930-AD80-BB4AC2F9CBFC}" destId="{6BDFE631-D4E6-4853-B2EE-FC2EA35CF836}" srcOrd="2" destOrd="0" presId="urn:microsoft.com/office/officeart/2018/5/layout/IconCircleLabelList"/>
    <dgm:cxn modelId="{0B806AE4-751C-4EE3-B971-7A5D8020C836}" type="presParOf" srcId="{F8587042-8251-4930-AD80-BB4AC2F9CBFC}" destId="{820221A5-CCF3-46EB-A117-1B8E7AF86AE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30CCF-A81C-F547-811C-999E3DA8F453}">
      <dsp:nvSpPr>
        <dsp:cNvPr id="0" name=""/>
        <dsp:cNvSpPr/>
      </dsp:nvSpPr>
      <dsp:spPr>
        <a:xfrm>
          <a:off x="0" y="423290"/>
          <a:ext cx="7145867" cy="303264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dirty="0">
              <a:latin typeface="+mj-lt"/>
            </a:rPr>
            <a:t>Suitability of an environment to support human life.</a:t>
          </a:r>
        </a:p>
      </dsp:txBody>
      <dsp:txXfrm>
        <a:off x="148041" y="571331"/>
        <a:ext cx="6849785" cy="2736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CCDAF-5FE2-9B4B-AE09-76877454BED6}">
      <dsp:nvSpPr>
        <dsp:cNvPr id="0" name=""/>
        <dsp:cNvSpPr/>
      </dsp:nvSpPr>
      <dsp:spPr>
        <a:xfrm>
          <a:off x="2673959" y="0"/>
          <a:ext cx="4056434" cy="405643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AF8D5-6DEE-5347-98ED-6088CE6A762D}">
      <dsp:nvSpPr>
        <dsp:cNvPr id="0" name=""/>
        <dsp:cNvSpPr/>
      </dsp:nvSpPr>
      <dsp:spPr>
        <a:xfrm>
          <a:off x="3059320" y="385361"/>
          <a:ext cx="1582009" cy="158200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178 responses</a:t>
          </a:r>
        </a:p>
      </dsp:txBody>
      <dsp:txXfrm>
        <a:off x="3136547" y="462588"/>
        <a:ext cx="1427555" cy="1427555"/>
      </dsp:txXfrm>
    </dsp:sp>
    <dsp:sp modelId="{10BC9DAA-8ECC-A647-BEF4-4EEC30C7B3E8}">
      <dsp:nvSpPr>
        <dsp:cNvPr id="0" name=""/>
        <dsp:cNvSpPr/>
      </dsp:nvSpPr>
      <dsp:spPr>
        <a:xfrm>
          <a:off x="4763022" y="385361"/>
          <a:ext cx="1582009" cy="158200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17 States</a:t>
          </a:r>
        </a:p>
      </dsp:txBody>
      <dsp:txXfrm>
        <a:off x="4840249" y="462588"/>
        <a:ext cx="1427555" cy="1427555"/>
      </dsp:txXfrm>
    </dsp:sp>
    <dsp:sp modelId="{593976D5-D74C-9746-8EE0-0F1A294559C0}">
      <dsp:nvSpPr>
        <dsp:cNvPr id="0" name=""/>
        <dsp:cNvSpPr/>
      </dsp:nvSpPr>
      <dsp:spPr>
        <a:xfrm>
          <a:off x="3059320" y="2089063"/>
          <a:ext cx="1582009" cy="158200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Most in 25-54 years age group</a:t>
          </a:r>
        </a:p>
      </dsp:txBody>
      <dsp:txXfrm>
        <a:off x="3136547" y="2166290"/>
        <a:ext cx="1427555" cy="1427555"/>
      </dsp:txXfrm>
    </dsp:sp>
    <dsp:sp modelId="{A77F3565-E915-B04F-BE4E-05DF3AB0ACF5}">
      <dsp:nvSpPr>
        <dsp:cNvPr id="0" name=""/>
        <dsp:cNvSpPr/>
      </dsp:nvSpPr>
      <dsp:spPr>
        <a:xfrm>
          <a:off x="4763022" y="2089063"/>
          <a:ext cx="1582009" cy="158200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63.3% Females</a:t>
          </a:r>
        </a:p>
      </dsp:txBody>
      <dsp:txXfrm>
        <a:off x="4840249" y="2166290"/>
        <a:ext cx="1427555" cy="14275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3090D-CFCC-0942-8C43-11B10FD2901F}">
      <dsp:nvSpPr>
        <dsp:cNvPr id="0" name=""/>
        <dsp:cNvSpPr/>
      </dsp:nvSpPr>
      <dsp:spPr>
        <a:xfrm>
          <a:off x="1838011" y="1339243"/>
          <a:ext cx="292767" cy="1115731"/>
        </a:xfrm>
        <a:custGeom>
          <a:avLst/>
          <a:gdLst/>
          <a:ahLst/>
          <a:cxnLst/>
          <a:rect l="0" t="0" r="0" b="0"/>
          <a:pathLst>
            <a:path>
              <a:moveTo>
                <a:pt x="0" y="0"/>
              </a:moveTo>
              <a:lnTo>
                <a:pt x="146383" y="0"/>
              </a:lnTo>
              <a:lnTo>
                <a:pt x="146383" y="1115731"/>
              </a:lnTo>
              <a:lnTo>
                <a:pt x="292767" y="1115731"/>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955558" y="1868271"/>
        <a:ext cx="57675" cy="57675"/>
      </dsp:txXfrm>
    </dsp:sp>
    <dsp:sp modelId="{2D83BC2F-2B31-4545-AAFA-E511CD8FFFE4}">
      <dsp:nvSpPr>
        <dsp:cNvPr id="0" name=""/>
        <dsp:cNvSpPr/>
      </dsp:nvSpPr>
      <dsp:spPr>
        <a:xfrm>
          <a:off x="1838011" y="1339243"/>
          <a:ext cx="292767" cy="557865"/>
        </a:xfrm>
        <a:custGeom>
          <a:avLst/>
          <a:gdLst/>
          <a:ahLst/>
          <a:cxnLst/>
          <a:rect l="0" t="0" r="0" b="0"/>
          <a:pathLst>
            <a:path>
              <a:moveTo>
                <a:pt x="0" y="0"/>
              </a:moveTo>
              <a:lnTo>
                <a:pt x="146383" y="0"/>
              </a:lnTo>
              <a:lnTo>
                <a:pt x="146383" y="557865"/>
              </a:lnTo>
              <a:lnTo>
                <a:pt x="292767" y="557865"/>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968645" y="1602425"/>
        <a:ext cx="31501" cy="31501"/>
      </dsp:txXfrm>
    </dsp:sp>
    <dsp:sp modelId="{51B6C343-AEE2-134D-9D91-D16BC26D8BC3}">
      <dsp:nvSpPr>
        <dsp:cNvPr id="0" name=""/>
        <dsp:cNvSpPr/>
      </dsp:nvSpPr>
      <dsp:spPr>
        <a:xfrm>
          <a:off x="1838011" y="1293523"/>
          <a:ext cx="292767" cy="91440"/>
        </a:xfrm>
        <a:custGeom>
          <a:avLst/>
          <a:gdLst/>
          <a:ahLst/>
          <a:cxnLst/>
          <a:rect l="0" t="0" r="0" b="0"/>
          <a:pathLst>
            <a:path>
              <a:moveTo>
                <a:pt x="0" y="45720"/>
              </a:moveTo>
              <a:lnTo>
                <a:pt x="292767" y="45720"/>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977076" y="1331924"/>
        <a:ext cx="14638" cy="14638"/>
      </dsp:txXfrm>
    </dsp:sp>
    <dsp:sp modelId="{847B8CE2-708A-2D4F-8006-F63F0AE2EB38}">
      <dsp:nvSpPr>
        <dsp:cNvPr id="0" name=""/>
        <dsp:cNvSpPr/>
      </dsp:nvSpPr>
      <dsp:spPr>
        <a:xfrm>
          <a:off x="1838011" y="781377"/>
          <a:ext cx="292767" cy="557865"/>
        </a:xfrm>
        <a:custGeom>
          <a:avLst/>
          <a:gdLst/>
          <a:ahLst/>
          <a:cxnLst/>
          <a:rect l="0" t="0" r="0" b="0"/>
          <a:pathLst>
            <a:path>
              <a:moveTo>
                <a:pt x="0" y="557865"/>
              </a:moveTo>
              <a:lnTo>
                <a:pt x="146383" y="557865"/>
              </a:lnTo>
              <a:lnTo>
                <a:pt x="146383" y="0"/>
              </a:lnTo>
              <a:lnTo>
                <a:pt x="292767" y="0"/>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968645" y="1044560"/>
        <a:ext cx="31501" cy="31501"/>
      </dsp:txXfrm>
    </dsp:sp>
    <dsp:sp modelId="{85A49537-F1FF-1240-A729-32EC2D39C53F}">
      <dsp:nvSpPr>
        <dsp:cNvPr id="0" name=""/>
        <dsp:cNvSpPr/>
      </dsp:nvSpPr>
      <dsp:spPr>
        <a:xfrm>
          <a:off x="1838011" y="223512"/>
          <a:ext cx="292767" cy="1115731"/>
        </a:xfrm>
        <a:custGeom>
          <a:avLst/>
          <a:gdLst/>
          <a:ahLst/>
          <a:cxnLst/>
          <a:rect l="0" t="0" r="0" b="0"/>
          <a:pathLst>
            <a:path>
              <a:moveTo>
                <a:pt x="0" y="1115731"/>
              </a:moveTo>
              <a:lnTo>
                <a:pt x="146383" y="1115731"/>
              </a:lnTo>
              <a:lnTo>
                <a:pt x="146383" y="0"/>
              </a:lnTo>
              <a:lnTo>
                <a:pt x="292767" y="0"/>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955558" y="752540"/>
        <a:ext cx="57675" cy="57675"/>
      </dsp:txXfrm>
    </dsp:sp>
    <dsp:sp modelId="{CC5DCF62-3413-D242-86B6-427818416E86}">
      <dsp:nvSpPr>
        <dsp:cNvPr id="0" name=""/>
        <dsp:cNvSpPr/>
      </dsp:nvSpPr>
      <dsp:spPr>
        <a:xfrm rot="16200000">
          <a:off x="440411" y="1116097"/>
          <a:ext cx="2348907" cy="446292"/>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GB" sz="2900" kern="1200" dirty="0"/>
            <a:t>17 states</a:t>
          </a:r>
        </a:p>
      </dsp:txBody>
      <dsp:txXfrm>
        <a:off x="440411" y="1116097"/>
        <a:ext cx="2348907" cy="446292"/>
      </dsp:txXfrm>
    </dsp:sp>
    <dsp:sp modelId="{0793E90F-1FD4-5344-BB64-7CE858D054CF}">
      <dsp:nvSpPr>
        <dsp:cNvPr id="0" name=""/>
        <dsp:cNvSpPr/>
      </dsp:nvSpPr>
      <dsp:spPr>
        <a:xfrm>
          <a:off x="2130779" y="366"/>
          <a:ext cx="1463839" cy="446292"/>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Zone 1 – Sao Paulo</a:t>
          </a:r>
        </a:p>
      </dsp:txBody>
      <dsp:txXfrm>
        <a:off x="2130779" y="366"/>
        <a:ext cx="1463839" cy="446292"/>
      </dsp:txXfrm>
    </dsp:sp>
    <dsp:sp modelId="{AF059034-20B2-F744-A051-72426C140D7C}">
      <dsp:nvSpPr>
        <dsp:cNvPr id="0" name=""/>
        <dsp:cNvSpPr/>
      </dsp:nvSpPr>
      <dsp:spPr>
        <a:xfrm>
          <a:off x="2130779" y="558231"/>
          <a:ext cx="1463839" cy="446292"/>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Zone 2 – Rio De Janeiro</a:t>
          </a:r>
        </a:p>
      </dsp:txBody>
      <dsp:txXfrm>
        <a:off x="2130779" y="558231"/>
        <a:ext cx="1463839" cy="446292"/>
      </dsp:txXfrm>
    </dsp:sp>
    <dsp:sp modelId="{DA3314A1-1AEB-234C-AD64-E8A484B7F34D}">
      <dsp:nvSpPr>
        <dsp:cNvPr id="0" name=""/>
        <dsp:cNvSpPr/>
      </dsp:nvSpPr>
      <dsp:spPr>
        <a:xfrm>
          <a:off x="2130779" y="1116097"/>
          <a:ext cx="1463839" cy="446292"/>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Zone 3 – Minas Gerais</a:t>
          </a:r>
        </a:p>
      </dsp:txBody>
      <dsp:txXfrm>
        <a:off x="2130779" y="1116097"/>
        <a:ext cx="1463839" cy="446292"/>
      </dsp:txXfrm>
    </dsp:sp>
    <dsp:sp modelId="{6DF07113-140E-5840-8CB3-DB8F19EF0689}">
      <dsp:nvSpPr>
        <dsp:cNvPr id="0" name=""/>
        <dsp:cNvSpPr/>
      </dsp:nvSpPr>
      <dsp:spPr>
        <a:xfrm>
          <a:off x="2130779" y="1673962"/>
          <a:ext cx="1463839" cy="446292"/>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Zone 4 – Rest of Brazil</a:t>
          </a:r>
        </a:p>
      </dsp:txBody>
      <dsp:txXfrm>
        <a:off x="2130779" y="1673962"/>
        <a:ext cx="1463839" cy="446292"/>
      </dsp:txXfrm>
    </dsp:sp>
    <dsp:sp modelId="{D80E1896-5955-AB4E-A984-853A57BDA419}">
      <dsp:nvSpPr>
        <dsp:cNvPr id="0" name=""/>
        <dsp:cNvSpPr/>
      </dsp:nvSpPr>
      <dsp:spPr>
        <a:xfrm>
          <a:off x="2130779" y="2231828"/>
          <a:ext cx="1463839" cy="446292"/>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Zone 5 – Overall Brazil</a:t>
          </a:r>
        </a:p>
      </dsp:txBody>
      <dsp:txXfrm>
        <a:off x="2130779" y="2231828"/>
        <a:ext cx="1463839" cy="4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1A090-1874-AF49-8A6F-D13D810D11B3}">
      <dsp:nvSpPr>
        <dsp:cNvPr id="0" name=""/>
        <dsp:cNvSpPr/>
      </dsp:nvSpPr>
      <dsp:spPr>
        <a:xfrm rot="5400000">
          <a:off x="2516416" y="1490868"/>
          <a:ext cx="2418376" cy="54664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25 Factors</a:t>
          </a:r>
        </a:p>
      </dsp:txBody>
      <dsp:txXfrm>
        <a:off x="2532427" y="1506879"/>
        <a:ext cx="2386354" cy="514621"/>
      </dsp:txXfrm>
    </dsp:sp>
    <dsp:sp modelId="{A975E266-ACC5-3E41-9F44-DF07EC7D641C}">
      <dsp:nvSpPr>
        <dsp:cNvPr id="0" name=""/>
        <dsp:cNvSpPr/>
      </dsp:nvSpPr>
      <dsp:spPr>
        <a:xfrm rot="10734053">
          <a:off x="2403725" y="1297671"/>
          <a:ext cx="798007" cy="8820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2643105" y="1471781"/>
        <a:ext cx="558605" cy="529219"/>
      </dsp:txXfrm>
    </dsp:sp>
    <dsp:sp modelId="{545DFC63-E9FA-8541-9BE2-5883A549C6A8}">
      <dsp:nvSpPr>
        <dsp:cNvPr id="0" name=""/>
        <dsp:cNvSpPr/>
      </dsp:nvSpPr>
      <dsp:spPr>
        <a:xfrm rot="5400000">
          <a:off x="720849" y="1277171"/>
          <a:ext cx="2351514" cy="87295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5 logically coherent groups</a:t>
          </a:r>
        </a:p>
      </dsp:txBody>
      <dsp:txXfrm>
        <a:off x="746417" y="1302739"/>
        <a:ext cx="2300378" cy="8218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1216C-1667-A143-A72D-6DAB68FD4076}">
      <dsp:nvSpPr>
        <dsp:cNvPr id="0" name=""/>
        <dsp:cNvSpPr/>
      </dsp:nvSpPr>
      <dsp:spPr>
        <a:xfrm>
          <a:off x="1705771" y="1373"/>
          <a:ext cx="1290458" cy="64522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Quantitative Analysis</a:t>
          </a:r>
        </a:p>
      </dsp:txBody>
      <dsp:txXfrm>
        <a:off x="1724669" y="20271"/>
        <a:ext cx="1252662" cy="607433"/>
      </dsp:txXfrm>
    </dsp:sp>
    <dsp:sp modelId="{7C2AF6EF-D092-6C47-ACD2-CB235DEF9BD3}">
      <dsp:nvSpPr>
        <dsp:cNvPr id="0" name=""/>
        <dsp:cNvSpPr/>
      </dsp:nvSpPr>
      <dsp:spPr>
        <a:xfrm>
          <a:off x="1834817" y="646602"/>
          <a:ext cx="129045" cy="483921"/>
        </a:xfrm>
        <a:custGeom>
          <a:avLst/>
          <a:gdLst/>
          <a:ahLst/>
          <a:cxnLst/>
          <a:rect l="0" t="0" r="0" b="0"/>
          <a:pathLst>
            <a:path>
              <a:moveTo>
                <a:pt x="0" y="0"/>
              </a:moveTo>
              <a:lnTo>
                <a:pt x="0" y="483921"/>
              </a:lnTo>
              <a:lnTo>
                <a:pt x="129045" y="48392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511705-22EE-1344-B945-46AFF03939A8}">
      <dsp:nvSpPr>
        <dsp:cNvPr id="0" name=""/>
        <dsp:cNvSpPr/>
      </dsp:nvSpPr>
      <dsp:spPr>
        <a:xfrm>
          <a:off x="1963863" y="807909"/>
          <a:ext cx="1032366" cy="64522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GB" sz="1300" kern="1200" dirty="0"/>
            <a:t>ANOVA</a:t>
          </a:r>
        </a:p>
      </dsp:txBody>
      <dsp:txXfrm>
        <a:off x="1982761" y="826807"/>
        <a:ext cx="994570" cy="607433"/>
      </dsp:txXfrm>
    </dsp:sp>
    <dsp:sp modelId="{50F3B6D7-17B8-A049-8008-BD75022FF50A}">
      <dsp:nvSpPr>
        <dsp:cNvPr id="0" name=""/>
        <dsp:cNvSpPr/>
      </dsp:nvSpPr>
      <dsp:spPr>
        <a:xfrm>
          <a:off x="1834817" y="646602"/>
          <a:ext cx="129045" cy="1290458"/>
        </a:xfrm>
        <a:custGeom>
          <a:avLst/>
          <a:gdLst/>
          <a:ahLst/>
          <a:cxnLst/>
          <a:rect l="0" t="0" r="0" b="0"/>
          <a:pathLst>
            <a:path>
              <a:moveTo>
                <a:pt x="0" y="0"/>
              </a:moveTo>
              <a:lnTo>
                <a:pt x="0" y="1290458"/>
              </a:lnTo>
              <a:lnTo>
                <a:pt x="129045" y="129045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4F7094-4717-C344-87F1-F09CA45D0477}">
      <dsp:nvSpPr>
        <dsp:cNvPr id="0" name=""/>
        <dsp:cNvSpPr/>
      </dsp:nvSpPr>
      <dsp:spPr>
        <a:xfrm>
          <a:off x="1963863" y="1614446"/>
          <a:ext cx="1032366" cy="64522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GB" sz="1300" kern="1200" dirty="0"/>
            <a:t>Linear Regression</a:t>
          </a:r>
        </a:p>
      </dsp:txBody>
      <dsp:txXfrm>
        <a:off x="1982761" y="1633344"/>
        <a:ext cx="994570" cy="607433"/>
      </dsp:txXfrm>
    </dsp:sp>
    <dsp:sp modelId="{EC745D0B-0707-A945-9F19-8DA25D9A5D6D}">
      <dsp:nvSpPr>
        <dsp:cNvPr id="0" name=""/>
        <dsp:cNvSpPr/>
      </dsp:nvSpPr>
      <dsp:spPr>
        <a:xfrm>
          <a:off x="1834817" y="646602"/>
          <a:ext cx="129045" cy="2096994"/>
        </a:xfrm>
        <a:custGeom>
          <a:avLst/>
          <a:gdLst/>
          <a:ahLst/>
          <a:cxnLst/>
          <a:rect l="0" t="0" r="0" b="0"/>
          <a:pathLst>
            <a:path>
              <a:moveTo>
                <a:pt x="0" y="0"/>
              </a:moveTo>
              <a:lnTo>
                <a:pt x="0" y="2096994"/>
              </a:lnTo>
              <a:lnTo>
                <a:pt x="129045" y="209699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A3758-DC64-FB4D-A92C-F6C6826A57B4}">
      <dsp:nvSpPr>
        <dsp:cNvPr id="0" name=""/>
        <dsp:cNvSpPr/>
      </dsp:nvSpPr>
      <dsp:spPr>
        <a:xfrm>
          <a:off x="1963863" y="2420982"/>
          <a:ext cx="1032366" cy="64522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GB" sz="1300" kern="1200" dirty="0"/>
            <a:t>Paired samples t-tests</a:t>
          </a:r>
        </a:p>
      </dsp:txBody>
      <dsp:txXfrm>
        <a:off x="1982761" y="2439880"/>
        <a:ext cx="994570" cy="607433"/>
      </dsp:txXfrm>
    </dsp:sp>
    <dsp:sp modelId="{F65A6F88-3859-FA4F-AE1F-388B1C9B221F}">
      <dsp:nvSpPr>
        <dsp:cNvPr id="0" name=""/>
        <dsp:cNvSpPr/>
      </dsp:nvSpPr>
      <dsp:spPr>
        <a:xfrm>
          <a:off x="3318844" y="1373"/>
          <a:ext cx="1290458" cy="64522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GB" sz="1500" kern="1200" dirty="0"/>
            <a:t>Qualitative Analysis</a:t>
          </a:r>
        </a:p>
      </dsp:txBody>
      <dsp:txXfrm>
        <a:off x="3337742" y="20271"/>
        <a:ext cx="1252662" cy="607433"/>
      </dsp:txXfrm>
    </dsp:sp>
    <dsp:sp modelId="{C8267556-4FD0-7541-88DA-6C9A418A8F4D}">
      <dsp:nvSpPr>
        <dsp:cNvPr id="0" name=""/>
        <dsp:cNvSpPr/>
      </dsp:nvSpPr>
      <dsp:spPr>
        <a:xfrm>
          <a:off x="3447890" y="646602"/>
          <a:ext cx="129045" cy="483921"/>
        </a:xfrm>
        <a:custGeom>
          <a:avLst/>
          <a:gdLst/>
          <a:ahLst/>
          <a:cxnLst/>
          <a:rect l="0" t="0" r="0" b="0"/>
          <a:pathLst>
            <a:path>
              <a:moveTo>
                <a:pt x="0" y="0"/>
              </a:moveTo>
              <a:lnTo>
                <a:pt x="0" y="483921"/>
              </a:lnTo>
              <a:lnTo>
                <a:pt x="129045" y="48392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0EFEC3-9D18-4B49-BA79-64307B5F03E5}">
      <dsp:nvSpPr>
        <dsp:cNvPr id="0" name=""/>
        <dsp:cNvSpPr/>
      </dsp:nvSpPr>
      <dsp:spPr>
        <a:xfrm>
          <a:off x="3576935" y="807909"/>
          <a:ext cx="1032366" cy="64522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GB" sz="1300" kern="1200" dirty="0"/>
            <a:t>Thematic Analysis</a:t>
          </a:r>
        </a:p>
      </dsp:txBody>
      <dsp:txXfrm>
        <a:off x="3595833" y="826807"/>
        <a:ext cx="994570" cy="607433"/>
      </dsp:txXfrm>
    </dsp:sp>
    <dsp:sp modelId="{8CE05704-DFF5-F340-A5A9-E2E99A94501F}">
      <dsp:nvSpPr>
        <dsp:cNvPr id="0" name=""/>
        <dsp:cNvSpPr/>
      </dsp:nvSpPr>
      <dsp:spPr>
        <a:xfrm>
          <a:off x="3447890" y="646602"/>
          <a:ext cx="129045" cy="1290458"/>
        </a:xfrm>
        <a:custGeom>
          <a:avLst/>
          <a:gdLst/>
          <a:ahLst/>
          <a:cxnLst/>
          <a:rect l="0" t="0" r="0" b="0"/>
          <a:pathLst>
            <a:path>
              <a:moveTo>
                <a:pt x="0" y="0"/>
              </a:moveTo>
              <a:lnTo>
                <a:pt x="0" y="1290458"/>
              </a:lnTo>
              <a:lnTo>
                <a:pt x="129045" y="129045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EBA09D-8036-494A-80A8-0B9B4A20BDE1}">
      <dsp:nvSpPr>
        <dsp:cNvPr id="0" name=""/>
        <dsp:cNvSpPr/>
      </dsp:nvSpPr>
      <dsp:spPr>
        <a:xfrm>
          <a:off x="3576935" y="1614446"/>
          <a:ext cx="1032366" cy="64522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GB" sz="1300" kern="1200" dirty="0"/>
            <a:t>Sentiment analysis</a:t>
          </a:r>
        </a:p>
      </dsp:txBody>
      <dsp:txXfrm>
        <a:off x="3595833" y="1633344"/>
        <a:ext cx="994570" cy="607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0CA86-4649-5A44-8E9C-E9472D84D1E8}">
      <dsp:nvSpPr>
        <dsp:cNvPr id="0" name=""/>
        <dsp:cNvSpPr/>
      </dsp:nvSpPr>
      <dsp:spPr>
        <a:xfrm>
          <a:off x="317952" y="68"/>
          <a:ext cx="935745" cy="93574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dirty="0"/>
            <a:t>Willingness to live scores</a:t>
          </a:r>
        </a:p>
      </dsp:txBody>
      <dsp:txXfrm>
        <a:off x="454989" y="137105"/>
        <a:ext cx="661671" cy="661671"/>
      </dsp:txXfrm>
    </dsp:sp>
    <dsp:sp modelId="{D8AD7667-8753-724A-887D-CE1B0550D1B8}">
      <dsp:nvSpPr>
        <dsp:cNvPr id="0" name=""/>
        <dsp:cNvSpPr/>
      </dsp:nvSpPr>
      <dsp:spPr>
        <a:xfrm>
          <a:off x="514459" y="1011795"/>
          <a:ext cx="542732" cy="54273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586398" y="1219336"/>
        <a:ext cx="398854" cy="127650"/>
      </dsp:txXfrm>
    </dsp:sp>
    <dsp:sp modelId="{EA4EDFB2-AA51-7E47-931A-719D3CB7CF13}">
      <dsp:nvSpPr>
        <dsp:cNvPr id="0" name=""/>
        <dsp:cNvSpPr/>
      </dsp:nvSpPr>
      <dsp:spPr>
        <a:xfrm>
          <a:off x="317952" y="1630510"/>
          <a:ext cx="935745" cy="93574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dirty="0"/>
            <a:t>Willingness to leave scores</a:t>
          </a:r>
        </a:p>
      </dsp:txBody>
      <dsp:txXfrm>
        <a:off x="454989" y="1767547"/>
        <a:ext cx="661671" cy="661671"/>
      </dsp:txXfrm>
    </dsp:sp>
    <dsp:sp modelId="{EB74CC8F-2753-D54D-96EC-7A1482ACF332}">
      <dsp:nvSpPr>
        <dsp:cNvPr id="0" name=""/>
        <dsp:cNvSpPr/>
      </dsp:nvSpPr>
      <dsp:spPr>
        <a:xfrm rot="21574853">
          <a:off x="1455134" y="1102655"/>
          <a:ext cx="427069" cy="3480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1455135" y="1172656"/>
        <a:ext cx="322640" cy="208859"/>
      </dsp:txXfrm>
    </dsp:sp>
    <dsp:sp modelId="{04E62673-5BAD-2143-AEB0-71C0D89013B6}">
      <dsp:nvSpPr>
        <dsp:cNvPr id="0" name=""/>
        <dsp:cNvSpPr/>
      </dsp:nvSpPr>
      <dsp:spPr>
        <a:xfrm>
          <a:off x="2059458" y="314169"/>
          <a:ext cx="1326119" cy="190965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Online survey responses</a:t>
          </a:r>
        </a:p>
      </dsp:txBody>
      <dsp:txXfrm>
        <a:off x="2253664" y="593831"/>
        <a:ext cx="937707" cy="13503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0E403-95E7-0B4F-98C6-AF338BB73E6E}">
      <dsp:nvSpPr>
        <dsp:cNvPr id="0" name=""/>
        <dsp:cNvSpPr/>
      </dsp:nvSpPr>
      <dsp:spPr>
        <a:xfrm>
          <a:off x="361568" y="159888"/>
          <a:ext cx="2252737" cy="2877707"/>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Non-climatic factors</a:t>
          </a:r>
        </a:p>
        <a:p>
          <a:pPr marL="0" lvl="0" indent="0" algn="ctr" defTabSz="666750">
            <a:lnSpc>
              <a:spcPct val="90000"/>
            </a:lnSpc>
            <a:spcBef>
              <a:spcPct val="0"/>
            </a:spcBef>
            <a:spcAft>
              <a:spcPct val="35000"/>
            </a:spcAft>
            <a:buNone/>
          </a:pPr>
          <a:endParaRPr lang="en-GB" sz="1500" kern="1200" dirty="0"/>
        </a:p>
        <a:p>
          <a:pPr marL="0" lvl="0" indent="0" algn="ctr" defTabSz="666750">
            <a:lnSpc>
              <a:spcPct val="90000"/>
            </a:lnSpc>
            <a:spcBef>
              <a:spcPct val="0"/>
            </a:spcBef>
            <a:spcAft>
              <a:spcPct val="35000"/>
            </a:spcAft>
            <a:buNone/>
          </a:pPr>
          <a:r>
            <a:rPr lang="en-GB" sz="1500" kern="1200" dirty="0"/>
            <a:t>Health service, safety.</a:t>
          </a:r>
        </a:p>
      </dsp:txBody>
      <dsp:txXfrm>
        <a:off x="361568" y="159888"/>
        <a:ext cx="2252737" cy="2877707"/>
      </dsp:txXfrm>
    </dsp:sp>
    <dsp:sp modelId="{BE560ACE-D07E-5E49-B3EE-25AA2F61758F}">
      <dsp:nvSpPr>
        <dsp:cNvPr id="0" name=""/>
        <dsp:cNvSpPr/>
      </dsp:nvSpPr>
      <dsp:spPr>
        <a:xfrm>
          <a:off x="3060910" y="700164"/>
          <a:ext cx="2213313" cy="1560226"/>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Fast-onset climatic factors</a:t>
          </a:r>
        </a:p>
        <a:p>
          <a:pPr marL="0" lvl="0" indent="0" algn="ctr" defTabSz="666750">
            <a:lnSpc>
              <a:spcPct val="90000"/>
            </a:lnSpc>
            <a:spcBef>
              <a:spcPct val="0"/>
            </a:spcBef>
            <a:spcAft>
              <a:spcPct val="35000"/>
            </a:spcAft>
            <a:buNone/>
          </a:pPr>
          <a:r>
            <a:rPr lang="en-GB" sz="1500" kern="1200" dirty="0"/>
            <a:t>Floods, Landslides</a:t>
          </a:r>
        </a:p>
      </dsp:txBody>
      <dsp:txXfrm>
        <a:off x="3060910" y="700164"/>
        <a:ext cx="2213313" cy="1560226"/>
      </dsp:txXfrm>
    </dsp:sp>
    <dsp:sp modelId="{69B07EC7-2957-AA49-93EB-662F73BBC963}">
      <dsp:nvSpPr>
        <dsp:cNvPr id="0" name=""/>
        <dsp:cNvSpPr/>
      </dsp:nvSpPr>
      <dsp:spPr>
        <a:xfrm>
          <a:off x="5946453" y="908332"/>
          <a:ext cx="1570244" cy="115268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Slow-onset climatic factors</a:t>
          </a:r>
        </a:p>
        <a:p>
          <a:pPr marL="0" lvl="0" indent="0" algn="ctr" defTabSz="666750">
            <a:lnSpc>
              <a:spcPct val="90000"/>
            </a:lnSpc>
            <a:spcBef>
              <a:spcPct val="0"/>
            </a:spcBef>
            <a:spcAft>
              <a:spcPct val="35000"/>
            </a:spcAft>
            <a:buNone/>
          </a:pPr>
          <a:r>
            <a:rPr lang="en-GB" sz="1500" kern="1200" dirty="0"/>
            <a:t>Too hot, Too cold</a:t>
          </a:r>
        </a:p>
      </dsp:txBody>
      <dsp:txXfrm>
        <a:off x="5946453" y="908332"/>
        <a:ext cx="1570244" cy="1152685"/>
      </dsp:txXfrm>
    </dsp:sp>
    <dsp:sp modelId="{EC56E35E-16DB-E24F-AADC-B93CC6A02CC3}">
      <dsp:nvSpPr>
        <dsp:cNvPr id="0" name=""/>
        <dsp:cNvSpPr/>
      </dsp:nvSpPr>
      <dsp:spPr>
        <a:xfrm>
          <a:off x="1732905" y="3990380"/>
          <a:ext cx="1995427" cy="1792122"/>
        </a:xfrm>
        <a:prstGeom prst="rect">
          <a:avLst/>
        </a:prstGeom>
        <a:gradFill rotWithShape="0">
          <a:gsLst>
            <a:gs pos="0">
              <a:schemeClr val="accent2">
                <a:lumMod val="75000"/>
              </a:schemeClr>
            </a:gs>
            <a:gs pos="100000">
              <a:schemeClr val="bg2">
                <a:lumMod val="40000"/>
                <a:lumOff val="60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Fast-onset climatic factors</a:t>
          </a:r>
        </a:p>
      </dsp:txBody>
      <dsp:txXfrm>
        <a:off x="1732905" y="3990380"/>
        <a:ext cx="1995427" cy="1792122"/>
      </dsp:txXfrm>
    </dsp:sp>
    <dsp:sp modelId="{863803A1-6ADF-DC42-8386-76832DFC8BEB}">
      <dsp:nvSpPr>
        <dsp:cNvPr id="0" name=""/>
        <dsp:cNvSpPr/>
      </dsp:nvSpPr>
      <dsp:spPr>
        <a:xfrm>
          <a:off x="4754474" y="4262668"/>
          <a:ext cx="1692098" cy="1185771"/>
        </a:xfrm>
        <a:prstGeom prst="rect">
          <a:avLst/>
        </a:prstGeom>
        <a:gradFill rotWithShape="0">
          <a:gsLst>
            <a:gs pos="0">
              <a:schemeClr val="bg2">
                <a:lumMod val="60000"/>
                <a:lumOff val="40000"/>
              </a:schemeClr>
            </a:gs>
            <a:gs pos="100000">
              <a:schemeClr val="bg2">
                <a:lumMod val="40000"/>
                <a:lumOff val="60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Slow-onset climatic factors</a:t>
          </a:r>
        </a:p>
      </dsp:txBody>
      <dsp:txXfrm>
        <a:off x="4754474" y="4262668"/>
        <a:ext cx="1692098" cy="11857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41910-DC4E-49E9-8932-7A808632FFA7}">
      <dsp:nvSpPr>
        <dsp:cNvPr id="0" name=""/>
        <dsp:cNvSpPr/>
      </dsp:nvSpPr>
      <dsp:spPr>
        <a:xfrm>
          <a:off x="305523" y="422295"/>
          <a:ext cx="869607" cy="8696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DAC89F-5FC1-4F03-90A7-59AC19AEC1A3}">
      <dsp:nvSpPr>
        <dsp:cNvPr id="0" name=""/>
        <dsp:cNvSpPr/>
      </dsp:nvSpPr>
      <dsp:spPr>
        <a:xfrm>
          <a:off x="477353" y="602936"/>
          <a:ext cx="498955" cy="498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43A03D-A7BA-467B-BA81-81EE75FF1459}">
      <dsp:nvSpPr>
        <dsp:cNvPr id="0" name=""/>
        <dsp:cNvSpPr/>
      </dsp:nvSpPr>
      <dsp:spPr>
        <a:xfrm>
          <a:off x="68028" y="2005223"/>
          <a:ext cx="1425585" cy="1487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Connect climate change to jobs, health or fatality</a:t>
          </a:r>
          <a:r>
            <a:rPr lang="en-US" sz="1100" kern="1200" dirty="0"/>
            <a:t>.</a:t>
          </a:r>
        </a:p>
      </dsp:txBody>
      <dsp:txXfrm>
        <a:off x="68028" y="2005223"/>
        <a:ext cx="1425585" cy="1487363"/>
      </dsp:txXfrm>
    </dsp:sp>
    <dsp:sp modelId="{B26F2D7A-B6CE-45B8-973C-CCC64FF7F16A}">
      <dsp:nvSpPr>
        <dsp:cNvPr id="0" name=""/>
        <dsp:cNvSpPr/>
      </dsp:nvSpPr>
      <dsp:spPr>
        <a:xfrm>
          <a:off x="2102989" y="422295"/>
          <a:ext cx="869607" cy="8696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DD2CE-A6BD-4CFE-8E7D-6FE4EC54BD63}">
      <dsp:nvSpPr>
        <dsp:cNvPr id="0" name=""/>
        <dsp:cNvSpPr/>
      </dsp:nvSpPr>
      <dsp:spPr>
        <a:xfrm>
          <a:off x="2315315" y="629929"/>
          <a:ext cx="498955" cy="498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5AE0E4-FDDD-416B-BE59-0E769BBB4571}">
      <dsp:nvSpPr>
        <dsp:cNvPr id="0" name=""/>
        <dsp:cNvSpPr/>
      </dsp:nvSpPr>
      <dsp:spPr>
        <a:xfrm>
          <a:off x="1689105" y="2094301"/>
          <a:ext cx="1886349" cy="1487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Use subjective scenarios.</a:t>
          </a:r>
        </a:p>
      </dsp:txBody>
      <dsp:txXfrm>
        <a:off x="1689105" y="2094301"/>
        <a:ext cx="1886349" cy="1487363"/>
      </dsp:txXfrm>
    </dsp:sp>
    <dsp:sp modelId="{72C26088-B541-4FD8-9693-BC0A15C1B2EA}">
      <dsp:nvSpPr>
        <dsp:cNvPr id="0" name=""/>
        <dsp:cNvSpPr/>
      </dsp:nvSpPr>
      <dsp:spPr>
        <a:xfrm>
          <a:off x="4461645" y="423462"/>
          <a:ext cx="869607" cy="8696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10174-9537-4C4D-BB8E-47E67B3C83A9}">
      <dsp:nvSpPr>
        <dsp:cNvPr id="0" name=""/>
        <dsp:cNvSpPr/>
      </dsp:nvSpPr>
      <dsp:spPr>
        <a:xfrm>
          <a:off x="4646964" y="651553"/>
          <a:ext cx="498955" cy="498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6BD96-1651-46C1-ADD4-CE96F42232D9}">
      <dsp:nvSpPr>
        <dsp:cNvPr id="0" name=""/>
        <dsp:cNvSpPr/>
      </dsp:nvSpPr>
      <dsp:spPr>
        <a:xfrm>
          <a:off x="3823179" y="2005219"/>
          <a:ext cx="2146519" cy="291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Depict favorable future with cleaner water, afforestation and moderate temperatures.</a:t>
          </a:r>
        </a:p>
      </dsp:txBody>
      <dsp:txXfrm>
        <a:off x="3823179" y="2005219"/>
        <a:ext cx="2146519" cy="2912540"/>
      </dsp:txXfrm>
    </dsp:sp>
    <dsp:sp modelId="{0AC93DB2-8698-453C-9364-97A2CA505F69}">
      <dsp:nvSpPr>
        <dsp:cNvPr id="0" name=""/>
        <dsp:cNvSpPr/>
      </dsp:nvSpPr>
      <dsp:spPr>
        <a:xfrm>
          <a:off x="6631645" y="422295"/>
          <a:ext cx="869607" cy="8696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F2CAB-A469-462E-8EF8-1262921ECF61}">
      <dsp:nvSpPr>
        <dsp:cNvPr id="0" name=""/>
        <dsp:cNvSpPr/>
      </dsp:nvSpPr>
      <dsp:spPr>
        <a:xfrm>
          <a:off x="6843970" y="643426"/>
          <a:ext cx="498955" cy="498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5AD1D8-7483-422D-8203-031744161691}">
      <dsp:nvSpPr>
        <dsp:cNvPr id="0" name=""/>
        <dsp:cNvSpPr/>
      </dsp:nvSpPr>
      <dsp:spPr>
        <a:xfrm>
          <a:off x="6193928" y="2005223"/>
          <a:ext cx="1907006" cy="1487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Personal stories indicating impact to travel for work/school/university.</a:t>
          </a:r>
        </a:p>
      </dsp:txBody>
      <dsp:txXfrm>
        <a:off x="6193928" y="2005223"/>
        <a:ext cx="1907006" cy="1487363"/>
      </dsp:txXfrm>
    </dsp:sp>
    <dsp:sp modelId="{6ADDBE1B-E6CC-4A83-9B0D-F55562D09A1E}">
      <dsp:nvSpPr>
        <dsp:cNvPr id="0" name=""/>
        <dsp:cNvSpPr/>
      </dsp:nvSpPr>
      <dsp:spPr>
        <a:xfrm>
          <a:off x="8748261" y="422295"/>
          <a:ext cx="869607" cy="8696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5DD64-FDA5-4201-88D1-05DB9CC2306A}">
      <dsp:nvSpPr>
        <dsp:cNvPr id="0" name=""/>
        <dsp:cNvSpPr/>
      </dsp:nvSpPr>
      <dsp:spPr>
        <a:xfrm>
          <a:off x="8960579" y="643426"/>
          <a:ext cx="498955" cy="498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0221A5-CCF3-46EB-A117-1B8E7AF86AE5}">
      <dsp:nvSpPr>
        <dsp:cNvPr id="0" name=""/>
        <dsp:cNvSpPr/>
      </dsp:nvSpPr>
      <dsp:spPr>
        <a:xfrm>
          <a:off x="8364454" y="2005223"/>
          <a:ext cx="1962233" cy="1487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Associate floods, drainage and climate change.</a:t>
          </a:r>
        </a:p>
      </dsp:txBody>
      <dsp:txXfrm>
        <a:off x="8364454" y="2005223"/>
        <a:ext cx="1962233" cy="14873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F98B6F-2552-B340-A549-168BA65DEA8C}"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8F026-8CDC-F740-9D97-2BE9F888BC45}" type="slidenum">
              <a:rPr lang="en-US" smtClean="0"/>
              <a:t>‹#›</a:t>
            </a:fld>
            <a:endParaRPr lang="en-US"/>
          </a:p>
        </p:txBody>
      </p:sp>
    </p:spTree>
    <p:extLst>
      <p:ext uri="{BB962C8B-B14F-4D97-AF65-F5344CB8AC3E}">
        <p14:creationId xmlns:p14="http://schemas.microsoft.com/office/powerpoint/2010/main" val="1849113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5E7956-176D-C24C-827F-4ABBC9EAD8F3}" type="slidenum">
              <a:rPr lang="en-US" smtClean="0"/>
              <a:t>2</a:t>
            </a:fld>
            <a:endParaRPr lang="en-US"/>
          </a:p>
        </p:txBody>
      </p:sp>
    </p:spTree>
    <p:extLst>
      <p:ext uri="{BB962C8B-B14F-4D97-AF65-F5344CB8AC3E}">
        <p14:creationId xmlns:p14="http://schemas.microsoft.com/office/powerpoint/2010/main" val="379944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E7956-176D-C24C-827F-4ABBC9EAD8F3}" type="slidenum">
              <a:rPr lang="en-US" smtClean="0"/>
              <a:t>3</a:t>
            </a:fld>
            <a:endParaRPr lang="en-US"/>
          </a:p>
        </p:txBody>
      </p:sp>
    </p:spTree>
    <p:extLst>
      <p:ext uri="{BB962C8B-B14F-4D97-AF65-F5344CB8AC3E}">
        <p14:creationId xmlns:p14="http://schemas.microsoft.com/office/powerpoint/2010/main" val="2811604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5E7956-176D-C24C-827F-4ABBC9EAD8F3}" type="slidenum">
              <a:rPr lang="en-US" smtClean="0"/>
              <a:t>4</a:t>
            </a:fld>
            <a:endParaRPr lang="en-US"/>
          </a:p>
        </p:txBody>
      </p:sp>
    </p:spTree>
    <p:extLst>
      <p:ext uri="{BB962C8B-B14F-4D97-AF65-F5344CB8AC3E}">
        <p14:creationId xmlns:p14="http://schemas.microsoft.com/office/powerpoint/2010/main" val="1160758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TimesNewRomanPSMT"/>
              </a:rPr>
              <a:t>The maximum wet-bulb temperature to support human life is 35-degree Celsius (95-degree Fahrenheit) which may drop to 25-degree Celsius (77-degree Fahrenheit) in humid regions and prolonged exposure to such high temperatures can cause death by hyperthermia (Earth Institute at Columbia University, 2020; </a:t>
            </a:r>
            <a:r>
              <a:rPr lang="en-GB" sz="1200" dirty="0" err="1">
                <a:effectLst/>
                <a:latin typeface="TimesNewRomanPSMT"/>
              </a:rPr>
              <a:t>Buis</a:t>
            </a:r>
            <a:r>
              <a:rPr lang="en-GB" sz="1200" dirty="0">
                <a:effectLst/>
                <a:latin typeface="TimesNewRomanPSMT"/>
              </a:rPr>
              <a:t>, 2022).</a:t>
            </a:r>
          </a:p>
          <a:p>
            <a:r>
              <a:rPr lang="en-GB" sz="1200" dirty="0">
                <a:latin typeface="TimesNewRomanPSMT"/>
              </a:rPr>
              <a:t>Recent IPCC report predicts several places that will become uninhabitable for humans by 2050, including Brazil.</a:t>
            </a:r>
            <a:endParaRPr lang="en-US" dirty="0"/>
          </a:p>
        </p:txBody>
      </p:sp>
      <p:sp>
        <p:nvSpPr>
          <p:cNvPr id="4" name="Slide Number Placeholder 3"/>
          <p:cNvSpPr>
            <a:spLocks noGrp="1"/>
          </p:cNvSpPr>
          <p:nvPr>
            <p:ph type="sldNum" sz="quarter" idx="5"/>
          </p:nvPr>
        </p:nvSpPr>
        <p:spPr/>
        <p:txBody>
          <a:bodyPr/>
          <a:lstStyle/>
          <a:p>
            <a:fld id="{F9D8F026-8CDC-F740-9D97-2BE9F888BC45}" type="slidenum">
              <a:rPr lang="en-US" smtClean="0"/>
              <a:t>5</a:t>
            </a:fld>
            <a:endParaRPr lang="en-US"/>
          </a:p>
        </p:txBody>
      </p:sp>
    </p:spTree>
    <p:extLst>
      <p:ext uri="{BB962C8B-B14F-4D97-AF65-F5344CB8AC3E}">
        <p14:creationId xmlns:p14="http://schemas.microsoft.com/office/powerpoint/2010/main" val="204361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TimesNewRomanPSMT"/>
              </a:rPr>
              <a:t>The maximum wet-bulb temperature to support human life is 35-degree Celsius (95-degree Fahrenheit) which may drop to 25-degree Celsius (77-degree Fahrenheit) in humid regions and prolonged exposure to such high temperatures can cause death by hyperthermia (Earth Institute at Columbia University, 2020; </a:t>
            </a:r>
            <a:r>
              <a:rPr lang="en-GB" sz="1200" dirty="0" err="1">
                <a:effectLst/>
                <a:latin typeface="TimesNewRomanPSMT"/>
              </a:rPr>
              <a:t>Buis</a:t>
            </a:r>
            <a:r>
              <a:rPr lang="en-GB" sz="1200" dirty="0">
                <a:effectLst/>
                <a:latin typeface="TimesNewRomanPSMT"/>
              </a:rPr>
              <a:t>, 2022).</a:t>
            </a:r>
          </a:p>
          <a:p>
            <a:r>
              <a:rPr lang="en-GB" sz="1200" dirty="0">
                <a:latin typeface="TimesNewRomanPSMT"/>
              </a:rPr>
              <a:t>Recent IPCC report predicts several places that will become uninhabitable for humans by 2050, including Brazil.</a:t>
            </a:r>
            <a:endParaRPr lang="en-US" dirty="0"/>
          </a:p>
        </p:txBody>
      </p:sp>
      <p:sp>
        <p:nvSpPr>
          <p:cNvPr id="4" name="Slide Number Placeholder 3"/>
          <p:cNvSpPr>
            <a:spLocks noGrp="1"/>
          </p:cNvSpPr>
          <p:nvPr>
            <p:ph type="sldNum" sz="quarter" idx="5"/>
          </p:nvPr>
        </p:nvSpPr>
        <p:spPr/>
        <p:txBody>
          <a:bodyPr/>
          <a:lstStyle/>
          <a:p>
            <a:fld id="{F9D8F026-8CDC-F740-9D97-2BE9F888BC45}" type="slidenum">
              <a:rPr lang="en-US" smtClean="0"/>
              <a:t>6</a:t>
            </a:fld>
            <a:endParaRPr lang="en-US"/>
          </a:p>
        </p:txBody>
      </p:sp>
    </p:spTree>
    <p:extLst>
      <p:ext uri="{BB962C8B-B14F-4D97-AF65-F5344CB8AC3E}">
        <p14:creationId xmlns:p14="http://schemas.microsoft.com/office/powerpoint/2010/main" val="30139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5E7956-176D-C24C-827F-4ABBC9EAD8F3}" type="slidenum">
              <a:rPr lang="en-US" smtClean="0"/>
              <a:t>7</a:t>
            </a:fld>
            <a:endParaRPr lang="en-US"/>
          </a:p>
        </p:txBody>
      </p:sp>
    </p:spTree>
    <p:extLst>
      <p:ext uri="{BB962C8B-B14F-4D97-AF65-F5344CB8AC3E}">
        <p14:creationId xmlns:p14="http://schemas.microsoft.com/office/powerpoint/2010/main" val="406950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457200" indent="-457200">
              <a:buFont typeface="+mj-lt"/>
              <a:buAutoNum type="arabicPeriod"/>
            </a:pPr>
            <a:r>
              <a:rPr lang="en-US" sz="1050" dirty="0"/>
              <a:t>Interconnectedness: The people of Brazil are not prominently concerned about the climatic events that might displace them in future. Instead, they consider employment and health as most essential for habitability. Hence, linking climate change with impacts to jobs or health or fatality might reinforce the importance of suitable climate for habitability. </a:t>
            </a:r>
          </a:p>
          <a:p>
            <a:pPr marL="457200" indent="-457200">
              <a:buFont typeface="+mj-lt"/>
              <a:buAutoNum type="arabicPeriod"/>
            </a:pPr>
            <a:r>
              <a:rPr lang="en-US" sz="1050" dirty="0"/>
              <a:t>FRACTAL emphasizes on subjective and contextual messaging instead of overwhelming data to avoid confusion and enhance receptivity of the message (Scott &amp; Taylor, 2019). Thus, illustrating the impacts in subjective scenarios would be better than quoting data. </a:t>
            </a:r>
          </a:p>
          <a:p>
            <a:pPr marL="457200" indent="-457200">
              <a:buFont typeface="+mj-lt"/>
              <a:buAutoNum type="arabicPeriod"/>
            </a:pPr>
            <a:r>
              <a:rPr lang="en-US" sz="1050" dirty="0"/>
              <a:t>Positive message: The imaginary future for the Brazilians is not completely pessimistic, thus indicating hope for a better environment with afforestation, access to clean water and temperature moderation. It might help to demonstrate how the suggested improvement measures can lead to a favorable future with cleaner water or temperature moderation, etc. Moreover, studies have established that fearful messages may attract attention, but fear is ineffective in motivating individual engagement (O’Neill &amp; Nicholson-Cole, 2009).</a:t>
            </a:r>
          </a:p>
          <a:p>
            <a:pPr marL="457200" indent="-457200">
              <a:buFont typeface="+mj-lt"/>
              <a:buAutoNum type="arabicPeriod"/>
            </a:pPr>
            <a:r>
              <a:rPr lang="en-US" sz="1050" dirty="0"/>
              <a:t>Human stories: Including anecdotes or personal stories indicating impact to daily life activities such as travel to school/work/universities might increase climate change awareness as it is seen that people are likely to leave an area if their travel to school/work/university is affected (Global Network of Civil Society Organization for Disaster Reduction, 2023).</a:t>
            </a:r>
          </a:p>
          <a:p>
            <a:pPr marL="457200" indent="-457200">
              <a:buFont typeface="+mj-lt"/>
              <a:buAutoNum type="arabicPeriod"/>
            </a:pPr>
            <a:r>
              <a:rPr lang="en-US" sz="1050" dirty="0"/>
              <a:t>As people are most concerned about lack of clean water in future, it may be fruitful to suggest some measures that associate with cleaner water.</a:t>
            </a:r>
          </a:p>
          <a:p>
            <a:pPr marL="457200" indent="-457200">
              <a:buFont typeface="+mj-lt"/>
              <a:buAutoNum type="arabicPeriod"/>
            </a:pPr>
            <a:r>
              <a:rPr lang="en-US" sz="1050" dirty="0"/>
              <a:t>People are also concerned about drainage systems and show high willingness to live, and leave based on floods. Hence, it might be helpful to associate floods, drainage, and climate change.</a:t>
            </a:r>
          </a:p>
          <a:p>
            <a:endParaRPr lang="en-US" sz="1050" dirty="0"/>
          </a:p>
        </p:txBody>
      </p:sp>
      <p:sp>
        <p:nvSpPr>
          <p:cNvPr id="4" name="Slide Number Placeholder 3"/>
          <p:cNvSpPr>
            <a:spLocks noGrp="1"/>
          </p:cNvSpPr>
          <p:nvPr>
            <p:ph type="sldNum" sz="quarter" idx="5"/>
          </p:nvPr>
        </p:nvSpPr>
        <p:spPr/>
        <p:txBody>
          <a:bodyPr/>
          <a:lstStyle/>
          <a:p>
            <a:fld id="{485E7956-176D-C24C-827F-4ABBC9EAD8F3}" type="slidenum">
              <a:rPr lang="en-US" smtClean="0"/>
              <a:t>28</a:t>
            </a:fld>
            <a:endParaRPr lang="en-US"/>
          </a:p>
        </p:txBody>
      </p:sp>
    </p:spTree>
    <p:extLst>
      <p:ext uri="{BB962C8B-B14F-4D97-AF65-F5344CB8AC3E}">
        <p14:creationId xmlns:p14="http://schemas.microsoft.com/office/powerpoint/2010/main" val="87179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249402779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D04D4E5-9CE8-1543-B8DE-F94E011C1600}" type="datetimeFigureOut">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80429591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16452600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GB"/>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836387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18366202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21881456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18588865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38683839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41033608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35005009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41633714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D04D4E5-9CE8-1543-B8DE-F94E011C1600}" type="datetimeFigureOut">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36758117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D04D4E5-9CE8-1543-B8DE-F94E011C1600}" type="datetimeFigureOut">
              <a:rPr lang="en-US" smtClean="0"/>
              <a:t>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42797190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32185214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41635075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7D04D4E5-9CE8-1543-B8DE-F94E011C1600}" type="datetimeFigureOut">
              <a:rPr lang="en-US" smtClean="0"/>
              <a:t>1/18/24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38473335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D04D4E5-9CE8-1543-B8DE-F94E011C1600}" type="datetimeFigureOut">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E2FB7-E044-0B4B-A7D3-6332542E7452}" type="slidenum">
              <a:rPr lang="en-US" smtClean="0"/>
              <a:t>‹#›</a:t>
            </a:fld>
            <a:endParaRPr lang="en-US"/>
          </a:p>
        </p:txBody>
      </p:sp>
    </p:spTree>
    <p:extLst>
      <p:ext uri="{BB962C8B-B14F-4D97-AF65-F5344CB8AC3E}">
        <p14:creationId xmlns:p14="http://schemas.microsoft.com/office/powerpoint/2010/main" val="34842852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D04D4E5-9CE8-1543-B8DE-F94E011C1600}" type="datetimeFigureOut">
              <a:rPr lang="en-US" smtClean="0"/>
              <a:t>1/18/24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AE2FB7-E044-0B4B-A7D3-6332542E7452}" type="slidenum">
              <a:rPr lang="en-US" smtClean="0"/>
              <a:t>‹#›</a:t>
            </a:fld>
            <a:endParaRPr lang="en-US"/>
          </a:p>
        </p:txBody>
      </p:sp>
    </p:spTree>
    <p:extLst>
      <p:ext uri="{BB962C8B-B14F-4D97-AF65-F5344CB8AC3E}">
        <p14:creationId xmlns:p14="http://schemas.microsoft.com/office/powerpoint/2010/main" val="3729406936"/>
      </p:ext>
    </p:extLst>
  </p:cSld>
  <p:clrMap bg1="dk1" tx1="lt1" bg2="dk2" tx2="lt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 id="2147485061" r:id="rId14"/>
    <p:sldLayoutId id="2147485062" r:id="rId15"/>
    <p:sldLayoutId id="2147485063" r:id="rId16"/>
    <p:sldLayoutId id="2147485064" r:id="rId17"/>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hyperlink" Target="https://www.linkedin.com/in/srishtee-sinha-a6711a11a/" TargetMode="Externa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PNG"/><Relationship Id="rId7" Type="http://schemas.openxmlformats.org/officeDocument/2006/relationships/diagramColors" Target="../diagrams/colors2.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4000">
              <a:srgbClr val="002060"/>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3" name="Picture 12" descr="A car on the ground near a bridge&#10;&#10;Description automatically generated">
            <a:extLst>
              <a:ext uri="{FF2B5EF4-FFF2-40B4-BE49-F238E27FC236}">
                <a16:creationId xmlns:a16="http://schemas.microsoft.com/office/drawing/2014/main" id="{0CAFC60A-F626-C4E1-D13A-C9403422EF06}"/>
              </a:ext>
            </a:extLst>
          </p:cNvPr>
          <p:cNvPicPr>
            <a:picLocks noChangeAspect="1"/>
          </p:cNvPicPr>
          <p:nvPr/>
        </p:nvPicPr>
        <p:blipFill rotWithShape="1">
          <a:blip r:embed="rId2"/>
          <a:srcRect r="-2" b="8913"/>
          <a:stretch/>
        </p:blipFill>
        <p:spPr>
          <a:xfrm>
            <a:off x="35772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Picture 10" descr="A group of houses in a forest&#10;&#10;Description automatically generated">
            <a:extLst>
              <a:ext uri="{FF2B5EF4-FFF2-40B4-BE49-F238E27FC236}">
                <a16:creationId xmlns:a16="http://schemas.microsoft.com/office/drawing/2014/main" id="{9D103DCD-5E7A-1E2E-3F43-C971FF1AE2B5}"/>
              </a:ext>
            </a:extLst>
          </p:cNvPr>
          <p:cNvPicPr>
            <a:picLocks noChangeAspect="1"/>
          </p:cNvPicPr>
          <p:nvPr/>
        </p:nvPicPr>
        <p:blipFill rotWithShape="1">
          <a:blip r:embed="rId3"/>
          <a:srcRect l="4865" r="18061" b="-1"/>
          <a:stretch/>
        </p:blipFill>
        <p:spPr>
          <a:xfrm>
            <a:off x="7822523" y="3456433"/>
            <a:ext cx="4369477" cy="3401568"/>
          </a:xfrm>
          <a:custGeom>
            <a:avLst/>
            <a:gdLst/>
            <a:ahLst/>
            <a:cxnLst/>
            <a:rect l="l" t="t" r="r" b="b"/>
            <a:pathLst>
              <a:path w="4369477" h="3401568">
                <a:moveTo>
                  <a:pt x="781270" y="0"/>
                </a:moveTo>
                <a:lnTo>
                  <a:pt x="4369477" y="0"/>
                </a:lnTo>
                <a:lnTo>
                  <a:pt x="4369477" y="3401568"/>
                </a:lnTo>
                <a:lnTo>
                  <a:pt x="0" y="3401568"/>
                </a:lnTo>
                <a:lnTo>
                  <a:pt x="1963" y="3397912"/>
                </a:lnTo>
                <a:cubicBezTo>
                  <a:pt x="454182" y="2512619"/>
                  <a:pt x="736170" y="1430108"/>
                  <a:pt x="776876" y="254399"/>
                </a:cubicBezTo>
                <a:close/>
              </a:path>
            </a:pathLst>
          </a:custGeom>
        </p:spPr>
      </p:pic>
      <p:pic>
        <p:nvPicPr>
          <p:cNvPr id="9" name="Picture 8" descr="Men pushing a blue tub full of clothes&#10;&#10;Description automatically generated">
            <a:extLst>
              <a:ext uri="{FF2B5EF4-FFF2-40B4-BE49-F238E27FC236}">
                <a16:creationId xmlns:a16="http://schemas.microsoft.com/office/drawing/2014/main" id="{947A815F-2575-C432-B3A1-0B220C25FFC9}"/>
              </a:ext>
            </a:extLst>
          </p:cNvPr>
          <p:cNvPicPr>
            <a:picLocks noChangeAspect="1"/>
          </p:cNvPicPr>
          <p:nvPr/>
        </p:nvPicPr>
        <p:blipFill rotWithShape="1">
          <a:blip r:embed="rId4"/>
          <a:srcRect l="8297" r="10252" b="-1"/>
          <a:stretch/>
        </p:blipFill>
        <p:spPr>
          <a:xfrm>
            <a:off x="3630260"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p:nvSpPr>
          <p:cNvPr id="2" name="Title 1">
            <a:extLst>
              <a:ext uri="{FF2B5EF4-FFF2-40B4-BE49-F238E27FC236}">
                <a16:creationId xmlns:a16="http://schemas.microsoft.com/office/drawing/2014/main" id="{043EF772-EB56-2ECF-F132-BC9FAB9EA1B2}"/>
              </a:ext>
            </a:extLst>
          </p:cNvPr>
          <p:cNvSpPr>
            <a:spLocks noGrp="1"/>
          </p:cNvSpPr>
          <p:nvPr>
            <p:ph type="ctrTitle"/>
          </p:nvPr>
        </p:nvSpPr>
        <p:spPr>
          <a:xfrm>
            <a:off x="118319" y="530352"/>
            <a:ext cx="3429000" cy="2898648"/>
          </a:xfrm>
        </p:spPr>
        <p:txBody>
          <a:bodyPr>
            <a:normAutofit fontScale="90000"/>
          </a:bodyPr>
          <a:lstStyle/>
          <a:p>
            <a:r>
              <a:rPr lang="en-US" sz="4000" dirty="0">
                <a:latin typeface="Apple Chancery" panose="03020702040506060504" pitchFamily="66" charset="-79"/>
                <a:cs typeface="Apple Chancery" panose="03020702040506060504" pitchFamily="66" charset="-79"/>
              </a:rPr>
              <a:t>Public perceptions of human habitability in Brazil. </a:t>
            </a:r>
          </a:p>
        </p:txBody>
      </p:sp>
      <p:sp>
        <p:nvSpPr>
          <p:cNvPr id="3" name="Subtitle 2">
            <a:extLst>
              <a:ext uri="{FF2B5EF4-FFF2-40B4-BE49-F238E27FC236}">
                <a16:creationId xmlns:a16="http://schemas.microsoft.com/office/drawing/2014/main" id="{C03CA7CA-B415-8EB3-D4D2-B43DDB2C5D72}"/>
              </a:ext>
            </a:extLst>
          </p:cNvPr>
          <p:cNvSpPr>
            <a:spLocks noGrp="1"/>
          </p:cNvSpPr>
          <p:nvPr>
            <p:ph type="subTitle" idx="1"/>
          </p:nvPr>
        </p:nvSpPr>
        <p:spPr>
          <a:xfrm>
            <a:off x="1553935" y="3853452"/>
            <a:ext cx="3429000" cy="1335024"/>
          </a:xfrm>
        </p:spPr>
        <p:txBody>
          <a:bodyPr>
            <a:normAutofit/>
          </a:bodyPr>
          <a:lstStyle/>
          <a:p>
            <a:pPr algn="l"/>
            <a:r>
              <a:rPr lang="en-US" sz="2100" dirty="0">
                <a:solidFill>
                  <a:schemeClr val="tx1"/>
                </a:solidFill>
                <a:latin typeface="Annai MN" pitchFamily="2" charset="77"/>
                <a:ea typeface="Annai MN" pitchFamily="2" charset="77"/>
                <a:cs typeface="Annai MN" pitchFamily="2" charset="77"/>
              </a:rPr>
              <a:t>Presented by Srishtee Sinha.</a:t>
            </a:r>
          </a:p>
          <a:p>
            <a:pPr algn="l"/>
            <a:r>
              <a:rPr lang="en-US" sz="2100" dirty="0">
                <a:solidFill>
                  <a:schemeClr val="tx1"/>
                </a:solidFill>
                <a:latin typeface="Annai MN" pitchFamily="2" charset="77"/>
                <a:ea typeface="Annai MN" pitchFamily="2" charset="77"/>
                <a:cs typeface="Annai MN" pitchFamily="2" charset="77"/>
              </a:rPr>
              <a:t>19/01/2024</a:t>
            </a:r>
          </a:p>
        </p:txBody>
      </p:sp>
      <p:pic>
        <p:nvPicPr>
          <p:cNvPr id="5" name="Picture 4" descr="A flag with a blue circle and white text&#10;&#10;Description automatically generated">
            <a:extLst>
              <a:ext uri="{FF2B5EF4-FFF2-40B4-BE49-F238E27FC236}">
                <a16:creationId xmlns:a16="http://schemas.microsoft.com/office/drawing/2014/main" id="{FAE49FCD-EC8F-CF83-32C7-4F715522B4C6}"/>
              </a:ext>
            </a:extLst>
          </p:cNvPr>
          <p:cNvPicPr>
            <a:picLocks noChangeAspect="1"/>
          </p:cNvPicPr>
          <p:nvPr/>
        </p:nvPicPr>
        <p:blipFill rotWithShape="1">
          <a:blip r:embed="rId5"/>
          <a:srcRect l="5388" r="5157" b="-3"/>
          <a:stretch/>
        </p:blipFill>
        <p:spPr>
          <a:xfrm>
            <a:off x="7845205" y="10"/>
            <a:ext cx="4346795" cy="3401558"/>
          </a:xfrm>
          <a:custGeom>
            <a:avLst/>
            <a:gdLst/>
            <a:ahLst/>
            <a:cxnLst/>
            <a:rect l="l" t="t" r="r" b="b"/>
            <a:pathLst>
              <a:path w="4346795" h="3401568">
                <a:moveTo>
                  <a:pt x="0" y="0"/>
                </a:moveTo>
                <a:lnTo>
                  <a:pt x="4346795" y="0"/>
                </a:lnTo>
                <a:lnTo>
                  <a:pt x="4346795" y="3401568"/>
                </a:lnTo>
                <a:lnTo>
                  <a:pt x="762748" y="3401568"/>
                </a:lnTo>
                <a:lnTo>
                  <a:pt x="751436" y="2963954"/>
                </a:lnTo>
                <a:cubicBezTo>
                  <a:pt x="698408" y="1942163"/>
                  <a:pt x="463174" y="995044"/>
                  <a:pt x="93264" y="192283"/>
                </a:cubicBezTo>
                <a:close/>
              </a:path>
            </a:pathLst>
          </a:custGeom>
        </p:spPr>
      </p:pic>
      <p:pic>
        <p:nvPicPr>
          <p:cNvPr id="4" name="Picture 4">
            <a:extLst>
              <a:ext uri="{FF2B5EF4-FFF2-40B4-BE49-F238E27FC236}">
                <a16:creationId xmlns:a16="http://schemas.microsoft.com/office/drawing/2014/main" id="{5A145410-9ADC-80CB-2DBE-BDE3ADDDF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59" y="5989233"/>
            <a:ext cx="1659599" cy="669799"/>
          </a:xfrm>
          <a:prstGeom prst="rect">
            <a:avLst/>
          </a:prstGeom>
          <a:solidFill>
            <a:schemeClr val="tx1"/>
          </a:solidFill>
        </p:spPr>
      </p:pic>
      <p:pic>
        <p:nvPicPr>
          <p:cNvPr id="6" name="Picture 2">
            <a:extLst>
              <a:ext uri="{FF2B5EF4-FFF2-40B4-BE49-F238E27FC236}">
                <a16:creationId xmlns:a16="http://schemas.microsoft.com/office/drawing/2014/main" id="{D6E5E68E-998C-1683-AF9B-A139BEBAF4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2819" y="5989233"/>
            <a:ext cx="1797441" cy="669799"/>
          </a:xfrm>
          <a:prstGeom prst="rect">
            <a:avLst/>
          </a:prstGeom>
          <a:solidFill>
            <a:schemeClr val="tx1"/>
          </a:solidFill>
        </p:spPr>
      </p:pic>
      <p:sp>
        <p:nvSpPr>
          <p:cNvPr id="7" name="TextBox 6">
            <a:extLst>
              <a:ext uri="{FF2B5EF4-FFF2-40B4-BE49-F238E27FC236}">
                <a16:creationId xmlns:a16="http://schemas.microsoft.com/office/drawing/2014/main" id="{18CC1B0E-32FF-0D59-9E93-89A1EF52D723}"/>
              </a:ext>
            </a:extLst>
          </p:cNvPr>
          <p:cNvSpPr txBox="1"/>
          <p:nvPr/>
        </p:nvSpPr>
        <p:spPr>
          <a:xfrm>
            <a:off x="614507" y="5270729"/>
            <a:ext cx="2292102" cy="553998"/>
          </a:xfrm>
          <a:prstGeom prst="rect">
            <a:avLst/>
          </a:prstGeom>
          <a:solidFill>
            <a:schemeClr val="tx1"/>
          </a:solidFill>
        </p:spPr>
        <p:txBody>
          <a:bodyPr wrap="none" rtlCol="0">
            <a:spAutoFit/>
          </a:bodyPr>
          <a:lstStyle/>
          <a:p>
            <a:pPr defTabSz="342900">
              <a:spcAft>
                <a:spcPts val="600"/>
              </a:spcAft>
            </a:pPr>
            <a:r>
              <a:rPr lang="en-US" sz="3000" kern="1200" dirty="0">
                <a:solidFill>
                  <a:schemeClr val="bg1">
                    <a:lumMod val="95000"/>
                    <a:lumOff val="5000"/>
                  </a:schemeClr>
                </a:solidFill>
                <a:latin typeface="Arial" panose="020B0604020202020204" pitchFamily="34" charset="0"/>
                <a:ea typeface="+mn-ea"/>
                <a:cs typeface="Arial" panose="020B0604020202020204" pitchFamily="34" charset="0"/>
              </a:rPr>
              <a:t>CSSP Brazil</a:t>
            </a:r>
            <a:endParaRPr lang="en-US" sz="4000" dirty="0">
              <a:solidFill>
                <a:schemeClr val="bg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09629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1D01E01-90E0-C006-7DA6-56C2AC87749A}"/>
              </a:ext>
            </a:extLst>
          </p:cNvPr>
          <p:cNvSpPr>
            <a:spLocks noGrp="1"/>
          </p:cNvSpPr>
          <p:nvPr>
            <p:ph type="title"/>
          </p:nvPr>
        </p:nvSpPr>
        <p:spPr>
          <a:xfrm>
            <a:off x="8201839" y="1454964"/>
            <a:ext cx="3342460" cy="3308840"/>
          </a:xfrm>
        </p:spPr>
        <p:txBody>
          <a:bodyPr vert="horz" lIns="91440" tIns="45720" rIns="91440" bIns="45720" rtlCol="0" anchor="b">
            <a:normAutofit/>
          </a:bodyPr>
          <a:lstStyle/>
          <a:p>
            <a:r>
              <a:rPr lang="en-US" sz="6000"/>
              <a:t>Results.</a:t>
            </a:r>
          </a:p>
        </p:txBody>
      </p:sp>
      <p:pic>
        <p:nvPicPr>
          <p:cNvPr id="5" name="Picture 4" descr="Light bulb on yellow background with sketched light beams and cord">
            <a:extLst>
              <a:ext uri="{FF2B5EF4-FFF2-40B4-BE49-F238E27FC236}">
                <a16:creationId xmlns:a16="http://schemas.microsoft.com/office/drawing/2014/main" id="{CD7C88D6-4A77-EA93-F250-5D1D19F4A9BC}"/>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colorTemperature colorTemp="1500"/>
                    </a14:imgEffect>
                    <a14:imgEffect>
                      <a14:saturation sat="166000"/>
                    </a14:imgEffect>
                  </a14:imgLayer>
                </a14:imgProps>
              </a:ext>
            </a:extLst>
          </a:blip>
          <a:srcRect l="32257"/>
          <a:stretch/>
        </p:blipFill>
        <p:spPr>
          <a:xfrm>
            <a:off x="-1" y="10"/>
            <a:ext cx="7554140" cy="6857990"/>
          </a:xfrm>
          <a:prstGeom prst="rect">
            <a:avLst/>
          </a:prstGeom>
          <a:solidFill>
            <a:schemeClr val="accent1">
              <a:lumMod val="40000"/>
              <a:lumOff val="60000"/>
            </a:schemeClr>
          </a:solidFill>
        </p:spPr>
      </p:pic>
    </p:spTree>
    <p:extLst>
      <p:ext uri="{BB962C8B-B14F-4D97-AF65-F5344CB8AC3E}">
        <p14:creationId xmlns:p14="http://schemas.microsoft.com/office/powerpoint/2010/main" val="41028119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B001-F99F-B025-C8DF-A9488EFEF48C}"/>
              </a:ext>
            </a:extLst>
          </p:cNvPr>
          <p:cNvSpPr>
            <a:spLocks noGrp="1"/>
          </p:cNvSpPr>
          <p:nvPr>
            <p:ph type="title"/>
          </p:nvPr>
        </p:nvSpPr>
        <p:spPr>
          <a:xfrm>
            <a:off x="2533651" y="240266"/>
            <a:ext cx="8610600" cy="1293028"/>
          </a:xfrm>
        </p:spPr>
        <p:txBody>
          <a:bodyPr/>
          <a:lstStyle/>
          <a:p>
            <a:r>
              <a:rPr lang="en-US" dirty="0"/>
              <a:t>Variable reduction.</a:t>
            </a:r>
          </a:p>
        </p:txBody>
      </p:sp>
      <p:graphicFrame>
        <p:nvGraphicFramePr>
          <p:cNvPr id="4" name="Content Placeholder 3">
            <a:extLst>
              <a:ext uri="{FF2B5EF4-FFF2-40B4-BE49-F238E27FC236}">
                <a16:creationId xmlns:a16="http://schemas.microsoft.com/office/drawing/2014/main" id="{AE198518-049C-C4C6-27C0-69F814F852E6}"/>
              </a:ext>
            </a:extLst>
          </p:cNvPr>
          <p:cNvGraphicFramePr>
            <a:graphicFrameLocks noGrp="1"/>
          </p:cNvGraphicFramePr>
          <p:nvPr>
            <p:ph idx="1"/>
            <p:extLst>
              <p:ext uri="{D42A27DB-BD31-4B8C-83A1-F6EECF244321}">
                <p14:modId xmlns:p14="http://schemas.microsoft.com/office/powerpoint/2010/main" val="1189578586"/>
              </p:ext>
            </p:extLst>
          </p:nvPr>
        </p:nvGraphicFramePr>
        <p:xfrm>
          <a:off x="646111" y="1357314"/>
          <a:ext cx="10498140" cy="4894915"/>
        </p:xfrm>
        <a:graphic>
          <a:graphicData uri="http://schemas.openxmlformats.org/drawingml/2006/table">
            <a:tbl>
              <a:tblPr firstRow="1" firstCol="1" bandRow="1">
                <a:tableStyleId>{5C22544A-7EE6-4342-B048-85BDC9FD1C3A}</a:tableStyleId>
              </a:tblPr>
              <a:tblGrid>
                <a:gridCol w="2098788">
                  <a:extLst>
                    <a:ext uri="{9D8B030D-6E8A-4147-A177-3AD203B41FA5}">
                      <a16:colId xmlns:a16="http://schemas.microsoft.com/office/drawing/2014/main" val="993326615"/>
                    </a:ext>
                  </a:extLst>
                </a:gridCol>
                <a:gridCol w="2098788">
                  <a:extLst>
                    <a:ext uri="{9D8B030D-6E8A-4147-A177-3AD203B41FA5}">
                      <a16:colId xmlns:a16="http://schemas.microsoft.com/office/drawing/2014/main" val="1803460544"/>
                    </a:ext>
                  </a:extLst>
                </a:gridCol>
                <a:gridCol w="2100188">
                  <a:extLst>
                    <a:ext uri="{9D8B030D-6E8A-4147-A177-3AD203B41FA5}">
                      <a16:colId xmlns:a16="http://schemas.microsoft.com/office/drawing/2014/main" val="3885890961"/>
                    </a:ext>
                  </a:extLst>
                </a:gridCol>
                <a:gridCol w="2100188">
                  <a:extLst>
                    <a:ext uri="{9D8B030D-6E8A-4147-A177-3AD203B41FA5}">
                      <a16:colId xmlns:a16="http://schemas.microsoft.com/office/drawing/2014/main" val="3761645881"/>
                    </a:ext>
                  </a:extLst>
                </a:gridCol>
                <a:gridCol w="2100188">
                  <a:extLst>
                    <a:ext uri="{9D8B030D-6E8A-4147-A177-3AD203B41FA5}">
                      <a16:colId xmlns:a16="http://schemas.microsoft.com/office/drawing/2014/main" val="3866431243"/>
                    </a:ext>
                  </a:extLst>
                </a:gridCol>
              </a:tblGrid>
              <a:tr h="1140285">
                <a:tc>
                  <a:txBody>
                    <a:bodyPr/>
                    <a:lstStyle/>
                    <a:p>
                      <a:pPr>
                        <a:lnSpc>
                          <a:spcPct val="107000"/>
                        </a:lnSpc>
                      </a:pPr>
                      <a:r>
                        <a:rPr lang="en-GB" sz="1600" dirty="0">
                          <a:effectLst/>
                        </a:rPr>
                        <a:t>Willingness to leave for fast onset climatic events.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Willingness to leave for slow onset climatic events.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Willingness to Live for fast onset climatic events.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Willingness to live for slow onset climatic events.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Willingness to leave for non-climatic factors.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2874742249"/>
                  </a:ext>
                </a:extLst>
              </a:tr>
              <a:tr h="916184">
                <a:tc>
                  <a:txBody>
                    <a:bodyPr/>
                    <a:lstStyle/>
                    <a:p>
                      <a:pPr>
                        <a:lnSpc>
                          <a:spcPct val="107000"/>
                        </a:lnSpc>
                      </a:pPr>
                      <a:r>
                        <a:rPr lang="en-GB" sz="1600" b="0" dirty="0">
                          <a:solidFill>
                            <a:schemeClr val="bg1"/>
                          </a:solidFill>
                          <a:effectLst/>
                        </a:rPr>
                        <a:t>Too many extreme weather conditions</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chemeClr val="accent1">
                        <a:lumMod val="20000"/>
                        <a:lumOff val="80000"/>
                      </a:schemeClr>
                    </a:solidFill>
                  </a:tcPr>
                </a:tc>
                <a:tc>
                  <a:txBody>
                    <a:bodyPr/>
                    <a:lstStyle/>
                    <a:p>
                      <a:pPr>
                        <a:lnSpc>
                          <a:spcPct val="107000"/>
                        </a:lnSpc>
                      </a:pPr>
                      <a:r>
                        <a:rPr lang="en-GB" sz="1600" dirty="0">
                          <a:effectLst/>
                        </a:rPr>
                        <a:t>Bad air quality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Flooding</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Drought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No Jobs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2036684287"/>
                  </a:ext>
                </a:extLst>
              </a:tr>
              <a:tr h="467980">
                <a:tc>
                  <a:txBody>
                    <a:bodyPr/>
                    <a:lstStyle/>
                    <a:p>
                      <a:pPr>
                        <a:lnSpc>
                          <a:spcPct val="107000"/>
                        </a:lnSpc>
                      </a:pPr>
                      <a:r>
                        <a:rPr lang="en-GB" sz="1600" b="0" dirty="0">
                          <a:solidFill>
                            <a:schemeClr val="bg1"/>
                          </a:solidFill>
                          <a:effectLst/>
                        </a:rPr>
                        <a:t>River flooding</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9E8E8"/>
                    </a:solidFill>
                  </a:tcPr>
                </a:tc>
                <a:tc>
                  <a:txBody>
                    <a:bodyPr/>
                    <a:lstStyle/>
                    <a:p>
                      <a:pPr>
                        <a:lnSpc>
                          <a:spcPct val="107000"/>
                        </a:lnSpc>
                      </a:pPr>
                      <a:r>
                        <a:rPr lang="en-GB" sz="1600" dirty="0">
                          <a:effectLst/>
                        </a:rPr>
                        <a:t>Too hot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9E8E8"/>
                    </a:solidFill>
                  </a:tcPr>
                </a:tc>
                <a:tc>
                  <a:txBody>
                    <a:bodyPr/>
                    <a:lstStyle/>
                    <a:p>
                      <a:pPr>
                        <a:lnSpc>
                          <a:spcPct val="107000"/>
                        </a:lnSpc>
                      </a:pPr>
                      <a:r>
                        <a:rPr lang="en-GB" sz="1600" dirty="0">
                          <a:effectLst/>
                        </a:rPr>
                        <a:t>Landslides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Intense rainfall</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Not safe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2020737744"/>
                  </a:ext>
                </a:extLst>
              </a:tr>
              <a:tr h="467980">
                <a:tc>
                  <a:txBody>
                    <a:bodyPr/>
                    <a:lstStyle/>
                    <a:p>
                      <a:pPr>
                        <a:lnSpc>
                          <a:spcPct val="107000"/>
                        </a:lnSpc>
                      </a:pPr>
                      <a:r>
                        <a:rPr lang="en-GB" sz="1600" b="0" dirty="0">
                          <a:solidFill>
                            <a:schemeClr val="bg1"/>
                          </a:solidFill>
                          <a:effectLst/>
                        </a:rPr>
                        <a:t>Flash flooding</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chemeClr val="accent1">
                        <a:lumMod val="20000"/>
                        <a:lumOff val="80000"/>
                      </a:schemeClr>
                    </a:solidFill>
                  </a:tcPr>
                </a:tc>
                <a:tc>
                  <a:txBody>
                    <a:bodyPr/>
                    <a:lstStyle/>
                    <a:p>
                      <a:pPr>
                        <a:lnSpc>
                          <a:spcPct val="107000"/>
                        </a:lnSpc>
                      </a:pPr>
                      <a:r>
                        <a:rPr lang="en-GB" sz="1600" dirty="0">
                          <a:effectLst/>
                        </a:rPr>
                        <a:t>Too dry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Wildfires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Heatwaves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No health service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3330710805"/>
                  </a:ext>
                </a:extLst>
              </a:tr>
              <a:tr h="692083">
                <a:tc>
                  <a:txBody>
                    <a:bodyPr/>
                    <a:lstStyle/>
                    <a:p>
                      <a:pPr>
                        <a:lnSpc>
                          <a:spcPct val="107000"/>
                        </a:lnSpc>
                      </a:pPr>
                      <a:r>
                        <a:rPr lang="en-GB" sz="1600" b="0" dirty="0">
                          <a:solidFill>
                            <a:schemeClr val="bg1"/>
                          </a:solidFill>
                          <a:effectLst/>
                        </a:rPr>
                        <a:t>Storm surge</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9E8E8"/>
                    </a:solidFill>
                  </a:tcPr>
                </a:tc>
                <a:tc>
                  <a:txBody>
                    <a:bodyPr/>
                    <a:lstStyle/>
                    <a:p>
                      <a:pPr>
                        <a:lnSpc>
                          <a:spcPct val="107000"/>
                        </a:lnSpc>
                      </a:pPr>
                      <a:r>
                        <a:rPr lang="en-GB" sz="1600" dirty="0">
                          <a:effectLst/>
                        </a:rPr>
                        <a:t>Too wet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endParaRPr lang="en-GB" sz="160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Windstorms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Negative political situation</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2936928170"/>
                  </a:ext>
                </a:extLst>
              </a:tr>
              <a:tr h="467980">
                <a:tc>
                  <a:txBody>
                    <a:bodyPr/>
                    <a:lstStyle/>
                    <a:p>
                      <a:pPr>
                        <a:lnSpc>
                          <a:spcPct val="107000"/>
                        </a:lnSpc>
                      </a:pPr>
                      <a:r>
                        <a:rPr lang="en-GB" sz="1600" b="0" dirty="0">
                          <a:solidFill>
                            <a:schemeClr val="bg1"/>
                          </a:solidFill>
                          <a:effectLst/>
                        </a:rPr>
                        <a:t>Landslides</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chemeClr val="accent1">
                        <a:lumMod val="20000"/>
                        <a:lumOff val="80000"/>
                      </a:schemeClr>
                    </a:solidFill>
                  </a:tcPr>
                </a:tc>
                <a:tc>
                  <a:txBody>
                    <a:bodyPr/>
                    <a:lstStyle/>
                    <a:p>
                      <a:pPr>
                        <a:lnSpc>
                          <a:spcPct val="107000"/>
                        </a:lnSpc>
                      </a:pPr>
                      <a:r>
                        <a:rPr lang="en-GB" sz="1600">
                          <a:effectLst/>
                        </a:rPr>
                        <a:t>Windstorms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Low air humidity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1736994110"/>
                  </a:ext>
                </a:extLst>
              </a:tr>
              <a:tr h="245770">
                <a:tc>
                  <a:txBody>
                    <a:bodyPr/>
                    <a:lstStyle/>
                    <a:p>
                      <a:pPr>
                        <a:lnSpc>
                          <a:spcPct val="107000"/>
                        </a:lnSpc>
                      </a:pPr>
                      <a:r>
                        <a:rPr lang="en-GB" sz="1600" b="0" dirty="0">
                          <a:solidFill>
                            <a:schemeClr val="bg1"/>
                          </a:solidFill>
                          <a:effectLst/>
                        </a:rPr>
                        <a:t>Wildfires</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9E8E8"/>
                    </a:solidFill>
                  </a:tcPr>
                </a:tc>
                <a:tc>
                  <a:txBody>
                    <a:bodyPr/>
                    <a:lstStyle/>
                    <a:p>
                      <a:pPr>
                        <a:lnSpc>
                          <a:spcPct val="107000"/>
                        </a:lnSpc>
                      </a:pPr>
                      <a:r>
                        <a:rPr lang="en-GB" sz="1600">
                          <a:effectLst/>
                        </a:rPr>
                        <a:t>Cold spell</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endParaRPr lang="en-GB" sz="160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endParaRPr lang="en-GB" sz="160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1352335560"/>
                  </a:ext>
                </a:extLst>
              </a:tr>
              <a:tr h="467980">
                <a:tc>
                  <a:txBody>
                    <a:bodyPr/>
                    <a:lstStyle/>
                    <a:p>
                      <a:pPr>
                        <a:lnSpc>
                          <a:spcPct val="107000"/>
                        </a:lnSpc>
                      </a:pPr>
                      <a:endParaRPr lang="en-GB" sz="1600" b="0" dirty="0">
                        <a:solidFill>
                          <a:schemeClr val="bg1"/>
                        </a:solidFill>
                        <a:effectLst/>
                        <a:latin typeface="Calibri" panose="020F0502020204030204" pitchFamily="34" charset="0"/>
                        <a:cs typeface="Times New Roman" panose="02020603050405020304" pitchFamily="18" charset="0"/>
                      </a:endParaRPr>
                    </a:p>
                  </a:txBody>
                  <a:tcPr marL="180000" marR="12539" marT="12539" marB="12539" anchor="ctr">
                    <a:solidFill>
                      <a:schemeClr val="accent1">
                        <a:lumMod val="20000"/>
                        <a:lumOff val="80000"/>
                      </a:schemeClr>
                    </a:solidFill>
                  </a:tcPr>
                </a:tc>
                <a:tc>
                  <a:txBody>
                    <a:bodyPr/>
                    <a:lstStyle/>
                    <a:p>
                      <a:pPr>
                        <a:lnSpc>
                          <a:spcPct val="107000"/>
                        </a:lnSpc>
                      </a:pPr>
                      <a:r>
                        <a:rPr lang="en-GB" sz="1600" dirty="0">
                          <a:effectLst/>
                        </a:rPr>
                        <a:t>Low air humidity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4069866309"/>
                  </a:ext>
                </a:extLst>
              </a:tr>
            </a:tbl>
          </a:graphicData>
        </a:graphic>
      </p:graphicFrame>
    </p:spTree>
    <p:extLst>
      <p:ext uri="{BB962C8B-B14F-4D97-AF65-F5344CB8AC3E}">
        <p14:creationId xmlns:p14="http://schemas.microsoft.com/office/powerpoint/2010/main" val="36437567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B001-F99F-B025-C8DF-A9488EFEF48C}"/>
              </a:ext>
            </a:extLst>
          </p:cNvPr>
          <p:cNvSpPr>
            <a:spLocks noGrp="1"/>
          </p:cNvSpPr>
          <p:nvPr>
            <p:ph type="title"/>
          </p:nvPr>
        </p:nvSpPr>
        <p:spPr>
          <a:xfrm>
            <a:off x="2533651" y="240266"/>
            <a:ext cx="8610600" cy="1293028"/>
          </a:xfrm>
        </p:spPr>
        <p:txBody>
          <a:bodyPr/>
          <a:lstStyle/>
          <a:p>
            <a:r>
              <a:rPr lang="en-US" dirty="0"/>
              <a:t>Key Drivers - overall.</a:t>
            </a:r>
          </a:p>
        </p:txBody>
      </p:sp>
      <p:graphicFrame>
        <p:nvGraphicFramePr>
          <p:cNvPr id="4" name="Content Placeholder 3">
            <a:extLst>
              <a:ext uri="{FF2B5EF4-FFF2-40B4-BE49-F238E27FC236}">
                <a16:creationId xmlns:a16="http://schemas.microsoft.com/office/drawing/2014/main" id="{AE198518-049C-C4C6-27C0-69F814F852E6}"/>
              </a:ext>
            </a:extLst>
          </p:cNvPr>
          <p:cNvGraphicFramePr>
            <a:graphicFrameLocks noGrp="1"/>
          </p:cNvGraphicFramePr>
          <p:nvPr>
            <p:ph idx="1"/>
            <p:extLst>
              <p:ext uri="{D42A27DB-BD31-4B8C-83A1-F6EECF244321}">
                <p14:modId xmlns:p14="http://schemas.microsoft.com/office/powerpoint/2010/main" val="4279246348"/>
              </p:ext>
            </p:extLst>
          </p:nvPr>
        </p:nvGraphicFramePr>
        <p:xfrm>
          <a:off x="646111" y="1357314"/>
          <a:ext cx="10498140" cy="5138291"/>
        </p:xfrm>
        <a:graphic>
          <a:graphicData uri="http://schemas.openxmlformats.org/drawingml/2006/table">
            <a:tbl>
              <a:tblPr firstRow="1" firstCol="1" bandRow="1">
                <a:tableStyleId>{5C22544A-7EE6-4342-B048-85BDC9FD1C3A}</a:tableStyleId>
              </a:tblPr>
              <a:tblGrid>
                <a:gridCol w="2098788">
                  <a:extLst>
                    <a:ext uri="{9D8B030D-6E8A-4147-A177-3AD203B41FA5}">
                      <a16:colId xmlns:a16="http://schemas.microsoft.com/office/drawing/2014/main" val="993326615"/>
                    </a:ext>
                  </a:extLst>
                </a:gridCol>
                <a:gridCol w="2098788">
                  <a:extLst>
                    <a:ext uri="{9D8B030D-6E8A-4147-A177-3AD203B41FA5}">
                      <a16:colId xmlns:a16="http://schemas.microsoft.com/office/drawing/2014/main" val="1803460544"/>
                    </a:ext>
                  </a:extLst>
                </a:gridCol>
                <a:gridCol w="2100188">
                  <a:extLst>
                    <a:ext uri="{9D8B030D-6E8A-4147-A177-3AD203B41FA5}">
                      <a16:colId xmlns:a16="http://schemas.microsoft.com/office/drawing/2014/main" val="3885890961"/>
                    </a:ext>
                  </a:extLst>
                </a:gridCol>
                <a:gridCol w="2100188">
                  <a:extLst>
                    <a:ext uri="{9D8B030D-6E8A-4147-A177-3AD203B41FA5}">
                      <a16:colId xmlns:a16="http://schemas.microsoft.com/office/drawing/2014/main" val="3761645881"/>
                    </a:ext>
                  </a:extLst>
                </a:gridCol>
                <a:gridCol w="2100188">
                  <a:extLst>
                    <a:ext uri="{9D8B030D-6E8A-4147-A177-3AD203B41FA5}">
                      <a16:colId xmlns:a16="http://schemas.microsoft.com/office/drawing/2014/main" val="3866431243"/>
                    </a:ext>
                  </a:extLst>
                </a:gridCol>
              </a:tblGrid>
              <a:tr h="1140285">
                <a:tc>
                  <a:txBody>
                    <a:bodyPr/>
                    <a:lstStyle/>
                    <a:p>
                      <a:pPr>
                        <a:lnSpc>
                          <a:spcPct val="107000"/>
                        </a:lnSpc>
                      </a:pPr>
                      <a:r>
                        <a:rPr lang="en-GB" sz="1600" dirty="0">
                          <a:effectLst/>
                        </a:rPr>
                        <a:t>Willingness to leave for fast onset climatic events.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Willingness to leave for slow onset climatic events.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Willingness to Live for fast onset climatic events.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Willingness to live for slow onset climatic events.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Willingness to leave for non-climatic factors.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2874742249"/>
                  </a:ext>
                </a:extLst>
              </a:tr>
              <a:tr h="916184">
                <a:tc>
                  <a:txBody>
                    <a:bodyPr/>
                    <a:lstStyle/>
                    <a:p>
                      <a:pPr>
                        <a:lnSpc>
                          <a:spcPct val="107000"/>
                        </a:lnSpc>
                      </a:pPr>
                      <a:r>
                        <a:rPr lang="en-GB" sz="1600" b="0" dirty="0">
                          <a:solidFill>
                            <a:schemeClr val="bg1"/>
                          </a:solidFill>
                          <a:effectLst/>
                        </a:rPr>
                        <a:t>Too many extreme weather conditions</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chemeClr val="accent1">
                        <a:lumMod val="20000"/>
                        <a:lumOff val="80000"/>
                      </a:schemeClr>
                    </a:solidFill>
                  </a:tcPr>
                </a:tc>
                <a:tc>
                  <a:txBody>
                    <a:bodyPr/>
                    <a:lstStyle/>
                    <a:p>
                      <a:pPr>
                        <a:lnSpc>
                          <a:spcPct val="107000"/>
                        </a:lnSpc>
                      </a:pPr>
                      <a:r>
                        <a:rPr lang="en-GB" sz="1600" dirty="0">
                          <a:effectLst/>
                        </a:rPr>
                        <a:t>Bad air quality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Flooding (0.872)</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r>
                        <a:rPr lang="en-GB" sz="1600">
                          <a:effectLst/>
                        </a:rPr>
                        <a:t>Drought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No Jobs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2036684287"/>
                  </a:ext>
                </a:extLst>
              </a:tr>
              <a:tr h="467980">
                <a:tc>
                  <a:txBody>
                    <a:bodyPr/>
                    <a:lstStyle/>
                    <a:p>
                      <a:pPr>
                        <a:lnSpc>
                          <a:spcPct val="107000"/>
                        </a:lnSpc>
                      </a:pPr>
                      <a:r>
                        <a:rPr lang="en-GB" sz="1600" b="0" dirty="0">
                          <a:solidFill>
                            <a:schemeClr val="bg1"/>
                          </a:solidFill>
                          <a:effectLst/>
                        </a:rPr>
                        <a:t>River flooding (0.819)</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r>
                        <a:rPr lang="en-GB" sz="1600" dirty="0">
                          <a:effectLst/>
                        </a:rPr>
                        <a:t>Too hot (0.870)</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r>
                        <a:rPr lang="en-GB" sz="1600" dirty="0">
                          <a:effectLst/>
                        </a:rPr>
                        <a:t>Landslides (0.907)</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r>
                        <a:rPr lang="en-GB" sz="1600" dirty="0">
                          <a:effectLst/>
                        </a:rPr>
                        <a:t>Intense rainfall</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Not safe (0.866)</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extLst>
                  <a:ext uri="{0D108BD9-81ED-4DB2-BD59-A6C34878D82A}">
                    <a16:rowId xmlns:a16="http://schemas.microsoft.com/office/drawing/2014/main" val="2020737744"/>
                  </a:ext>
                </a:extLst>
              </a:tr>
              <a:tr h="467980">
                <a:tc>
                  <a:txBody>
                    <a:bodyPr/>
                    <a:lstStyle/>
                    <a:p>
                      <a:pPr>
                        <a:lnSpc>
                          <a:spcPct val="107000"/>
                        </a:lnSpc>
                      </a:pPr>
                      <a:r>
                        <a:rPr lang="en-GB" sz="1600" b="0" dirty="0">
                          <a:solidFill>
                            <a:schemeClr val="bg1"/>
                          </a:solidFill>
                          <a:effectLst/>
                        </a:rPr>
                        <a:t>Flash flooding (0.882)</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r>
                        <a:rPr lang="en-GB" sz="1600" dirty="0">
                          <a:effectLst/>
                        </a:rPr>
                        <a:t>Too dry (0.896)</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r>
                        <a:rPr lang="en-GB" sz="1600" dirty="0">
                          <a:effectLst/>
                        </a:rPr>
                        <a:t>Wildfires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Heatwaves (0.778)</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r>
                        <a:rPr lang="en-GB" sz="1600" dirty="0">
                          <a:effectLst/>
                        </a:rPr>
                        <a:t>No health service (0.879)</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extLst>
                  <a:ext uri="{0D108BD9-81ED-4DB2-BD59-A6C34878D82A}">
                    <a16:rowId xmlns:a16="http://schemas.microsoft.com/office/drawing/2014/main" val="3330710805"/>
                  </a:ext>
                </a:extLst>
              </a:tr>
              <a:tr h="692083">
                <a:tc>
                  <a:txBody>
                    <a:bodyPr/>
                    <a:lstStyle/>
                    <a:p>
                      <a:pPr>
                        <a:lnSpc>
                          <a:spcPct val="107000"/>
                        </a:lnSpc>
                      </a:pPr>
                      <a:r>
                        <a:rPr lang="en-GB" sz="1600" b="0" dirty="0">
                          <a:solidFill>
                            <a:schemeClr val="bg1"/>
                          </a:solidFill>
                          <a:effectLst/>
                        </a:rPr>
                        <a:t>Storm surge</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9E8E8"/>
                    </a:solidFill>
                  </a:tcPr>
                </a:tc>
                <a:tc>
                  <a:txBody>
                    <a:bodyPr/>
                    <a:lstStyle/>
                    <a:p>
                      <a:pPr>
                        <a:lnSpc>
                          <a:spcPct val="107000"/>
                        </a:lnSpc>
                      </a:pPr>
                      <a:r>
                        <a:rPr lang="en-GB" sz="1600" dirty="0">
                          <a:effectLst/>
                        </a:rPr>
                        <a:t>Too wet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endParaRPr lang="en-GB" sz="160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Windstorms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r>
                        <a:rPr lang="en-GB" sz="1600">
                          <a:effectLst/>
                        </a:rPr>
                        <a:t>Negative political situation</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2936928170"/>
                  </a:ext>
                </a:extLst>
              </a:tr>
              <a:tr h="467980">
                <a:tc>
                  <a:txBody>
                    <a:bodyPr/>
                    <a:lstStyle/>
                    <a:p>
                      <a:pPr>
                        <a:lnSpc>
                          <a:spcPct val="107000"/>
                        </a:lnSpc>
                      </a:pPr>
                      <a:r>
                        <a:rPr lang="en-GB" sz="1600" b="0" dirty="0">
                          <a:solidFill>
                            <a:schemeClr val="bg1"/>
                          </a:solidFill>
                          <a:effectLst/>
                        </a:rPr>
                        <a:t>Landslides (0.884)</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r>
                        <a:rPr lang="en-GB" sz="1600">
                          <a:effectLst/>
                        </a:rPr>
                        <a:t>Windstorms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r>
                        <a:rPr lang="en-GB" sz="1600" dirty="0">
                          <a:effectLst/>
                        </a:rPr>
                        <a:t>Low air humidity (0.905)</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1736994110"/>
                  </a:ext>
                </a:extLst>
              </a:tr>
              <a:tr h="245770">
                <a:tc>
                  <a:txBody>
                    <a:bodyPr/>
                    <a:lstStyle/>
                    <a:p>
                      <a:pPr>
                        <a:lnSpc>
                          <a:spcPct val="107000"/>
                        </a:lnSpc>
                      </a:pPr>
                      <a:r>
                        <a:rPr lang="en-GB" sz="1600" b="0" dirty="0">
                          <a:solidFill>
                            <a:schemeClr val="bg1"/>
                          </a:solidFill>
                          <a:effectLst/>
                        </a:rPr>
                        <a:t>Wildfires</a:t>
                      </a:r>
                      <a:endParaRPr lang="en-GB" sz="1600" b="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9E8E8"/>
                    </a:solidFill>
                  </a:tcPr>
                </a:tc>
                <a:tc>
                  <a:txBody>
                    <a:bodyPr/>
                    <a:lstStyle/>
                    <a:p>
                      <a:pPr>
                        <a:lnSpc>
                          <a:spcPct val="107000"/>
                        </a:lnSpc>
                      </a:pPr>
                      <a:r>
                        <a:rPr lang="en-GB" sz="1600">
                          <a:effectLst/>
                        </a:rPr>
                        <a:t>Cold spell</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tc>
                <a:tc>
                  <a:txBody>
                    <a:bodyPr/>
                    <a:lstStyle/>
                    <a:p>
                      <a:pPr>
                        <a:lnSpc>
                          <a:spcPct val="107000"/>
                        </a:lnSpc>
                      </a:pPr>
                      <a:endParaRPr lang="en-GB" sz="160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endParaRPr lang="en-GB" sz="160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1352335560"/>
                  </a:ext>
                </a:extLst>
              </a:tr>
              <a:tr h="467980">
                <a:tc>
                  <a:txBody>
                    <a:bodyPr/>
                    <a:lstStyle/>
                    <a:p>
                      <a:pPr>
                        <a:lnSpc>
                          <a:spcPct val="107000"/>
                        </a:lnSpc>
                      </a:pPr>
                      <a:endParaRPr lang="en-GB" sz="1600" b="0" dirty="0">
                        <a:solidFill>
                          <a:schemeClr val="bg1"/>
                        </a:solidFill>
                        <a:effectLst/>
                        <a:latin typeface="Calibri" panose="020F0502020204030204" pitchFamily="34" charset="0"/>
                        <a:cs typeface="Times New Roman" panose="02020603050405020304" pitchFamily="18" charset="0"/>
                      </a:endParaRPr>
                    </a:p>
                  </a:txBody>
                  <a:tcPr marL="180000" marR="12539" marT="12539" marB="12539" anchor="ctr">
                    <a:solidFill>
                      <a:schemeClr val="accent1">
                        <a:lumMod val="20000"/>
                        <a:lumOff val="80000"/>
                      </a:schemeClr>
                    </a:solidFill>
                  </a:tcPr>
                </a:tc>
                <a:tc>
                  <a:txBody>
                    <a:bodyPr/>
                    <a:lstStyle/>
                    <a:p>
                      <a:pPr>
                        <a:lnSpc>
                          <a:spcPct val="107000"/>
                        </a:lnSpc>
                      </a:pPr>
                      <a:r>
                        <a:rPr lang="en-GB" sz="1600" dirty="0">
                          <a:effectLst/>
                        </a:rPr>
                        <a:t>Low air humidity (0.782)</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0000" marR="12539" marT="12539" marB="12539" anchor="ctr">
                    <a:solidFill>
                      <a:srgbClr val="FFFF00"/>
                    </a:solidFill>
                  </a:tcP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tc>
                  <a:txBody>
                    <a:bodyPr/>
                    <a:lstStyle/>
                    <a:p>
                      <a:pPr>
                        <a:lnSpc>
                          <a:spcPct val="107000"/>
                        </a:lnSpc>
                      </a:pPr>
                      <a:endParaRPr lang="en-GB" sz="1600" dirty="0">
                        <a:effectLst/>
                        <a:latin typeface="Calibri" panose="020F0502020204030204" pitchFamily="34" charset="0"/>
                        <a:cs typeface="Times New Roman" panose="02020603050405020304" pitchFamily="18" charset="0"/>
                      </a:endParaRPr>
                    </a:p>
                  </a:txBody>
                  <a:tcPr marL="180000" marR="12539" marT="12539" marB="12539" anchor="ctr"/>
                </a:tc>
                <a:extLst>
                  <a:ext uri="{0D108BD9-81ED-4DB2-BD59-A6C34878D82A}">
                    <a16:rowId xmlns:a16="http://schemas.microsoft.com/office/drawing/2014/main" val="4069866309"/>
                  </a:ext>
                </a:extLst>
              </a:tr>
            </a:tbl>
          </a:graphicData>
        </a:graphic>
      </p:graphicFrame>
    </p:spTree>
    <p:extLst>
      <p:ext uri="{BB962C8B-B14F-4D97-AF65-F5344CB8AC3E}">
        <p14:creationId xmlns:p14="http://schemas.microsoft.com/office/powerpoint/2010/main" val="8309282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7D58-680E-D700-A7F9-A8DCEE48891C}"/>
              </a:ext>
            </a:extLst>
          </p:cNvPr>
          <p:cNvSpPr>
            <a:spLocks noGrp="1"/>
          </p:cNvSpPr>
          <p:nvPr>
            <p:ph type="title"/>
          </p:nvPr>
        </p:nvSpPr>
        <p:spPr/>
        <p:txBody>
          <a:bodyPr/>
          <a:lstStyle/>
          <a:p>
            <a:r>
              <a:rPr lang="en-US" dirty="0"/>
              <a:t>Key Drivers - Sau Paulo.</a:t>
            </a:r>
          </a:p>
        </p:txBody>
      </p:sp>
      <p:graphicFrame>
        <p:nvGraphicFramePr>
          <p:cNvPr id="6" name="Content Placeholder 5">
            <a:extLst>
              <a:ext uri="{FF2B5EF4-FFF2-40B4-BE49-F238E27FC236}">
                <a16:creationId xmlns:a16="http://schemas.microsoft.com/office/drawing/2014/main" id="{DA328E8E-1369-71B3-6B39-4D1BB99ACE07}"/>
              </a:ext>
            </a:extLst>
          </p:cNvPr>
          <p:cNvGraphicFramePr>
            <a:graphicFrameLocks noGrp="1"/>
          </p:cNvGraphicFramePr>
          <p:nvPr>
            <p:ph idx="1"/>
          </p:nvPr>
        </p:nvGraphicFramePr>
        <p:xfrm>
          <a:off x="531637" y="2133600"/>
          <a:ext cx="10700810" cy="4503164"/>
        </p:xfrm>
        <a:graphic>
          <a:graphicData uri="http://schemas.openxmlformats.org/drawingml/2006/table">
            <a:tbl>
              <a:tblPr firstRow="1" firstCol="1" bandRow="1">
                <a:tableStyleId>{5C22544A-7EE6-4342-B048-85BDC9FD1C3A}</a:tableStyleId>
              </a:tblPr>
              <a:tblGrid>
                <a:gridCol w="1624823">
                  <a:extLst>
                    <a:ext uri="{9D8B030D-6E8A-4147-A177-3AD203B41FA5}">
                      <a16:colId xmlns:a16="http://schemas.microsoft.com/office/drawing/2014/main" val="330294830"/>
                    </a:ext>
                  </a:extLst>
                </a:gridCol>
                <a:gridCol w="1876440">
                  <a:extLst>
                    <a:ext uri="{9D8B030D-6E8A-4147-A177-3AD203B41FA5}">
                      <a16:colId xmlns:a16="http://schemas.microsoft.com/office/drawing/2014/main" val="1302793571"/>
                    </a:ext>
                  </a:extLst>
                </a:gridCol>
                <a:gridCol w="1876440">
                  <a:extLst>
                    <a:ext uri="{9D8B030D-6E8A-4147-A177-3AD203B41FA5}">
                      <a16:colId xmlns:a16="http://schemas.microsoft.com/office/drawing/2014/main" val="1921127898"/>
                    </a:ext>
                  </a:extLst>
                </a:gridCol>
                <a:gridCol w="1876440">
                  <a:extLst>
                    <a:ext uri="{9D8B030D-6E8A-4147-A177-3AD203B41FA5}">
                      <a16:colId xmlns:a16="http://schemas.microsoft.com/office/drawing/2014/main" val="4201022522"/>
                    </a:ext>
                  </a:extLst>
                </a:gridCol>
                <a:gridCol w="1876440">
                  <a:extLst>
                    <a:ext uri="{9D8B030D-6E8A-4147-A177-3AD203B41FA5}">
                      <a16:colId xmlns:a16="http://schemas.microsoft.com/office/drawing/2014/main" val="3067679688"/>
                    </a:ext>
                  </a:extLst>
                </a:gridCol>
                <a:gridCol w="1570227">
                  <a:extLst>
                    <a:ext uri="{9D8B030D-6E8A-4147-A177-3AD203B41FA5}">
                      <a16:colId xmlns:a16="http://schemas.microsoft.com/office/drawing/2014/main" val="1853409720"/>
                    </a:ext>
                  </a:extLst>
                </a:gridCol>
              </a:tblGrid>
              <a:tr h="1175935">
                <a:tc>
                  <a:txBody>
                    <a:bodyPr/>
                    <a:lstStyle/>
                    <a:p>
                      <a:r>
                        <a:rPr lang="en-GB" sz="1600">
                          <a:effectLst/>
                        </a:rPr>
                        <a:t> </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Willingness to live for fast onset climatic events.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Willingness to leave for fast onset climatic events.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Willingness to live for slow onset climatic events.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Willingness to leave for slow onset climatic events.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Willingness to leave for non-climatic factors.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52845892"/>
                  </a:ext>
                </a:extLst>
              </a:tr>
              <a:tr h="1567913">
                <a:tc>
                  <a:txBody>
                    <a:bodyPr/>
                    <a:lstStyle/>
                    <a:p>
                      <a:r>
                        <a:rPr lang="en-GB" sz="1600">
                          <a:effectLst/>
                        </a:rPr>
                        <a:t>Key drivers</a:t>
                      </a:r>
                    </a:p>
                    <a:p>
                      <a:r>
                        <a:rPr lang="en-GB" sz="1600">
                          <a:effectLst/>
                        </a:rPr>
                        <a:t>(In descending order)</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Flooding and Landslides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Flash flooding, river flooding, too many extreme weather events and landslides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Drought, Intense rainfall, windstorms, and Heatwaves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Bad air quality, Too Dry, Too Hot, Windstorms and low air humidity</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No jobs, not safe and no health service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92155738"/>
                  </a:ext>
                </a:extLst>
              </a:tr>
              <a:tr h="391978">
                <a:tc>
                  <a:txBody>
                    <a:bodyPr/>
                    <a:lstStyle/>
                    <a:p>
                      <a:r>
                        <a:rPr lang="en-GB" sz="1600">
                          <a:effectLst/>
                        </a:rPr>
                        <a:t>Wilk’s Lambda</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0.88</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0.516</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0.721</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0.478</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0.696</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52375929"/>
                  </a:ext>
                </a:extLst>
              </a:tr>
              <a:tr h="391978">
                <a:tc>
                  <a:txBody>
                    <a:bodyPr/>
                    <a:lstStyle/>
                    <a:p>
                      <a:r>
                        <a:rPr lang="en-GB" sz="1600">
                          <a:effectLst/>
                        </a:rPr>
                        <a:t>Significance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0.007</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&lt;0.001</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&lt;0.001</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&lt;0.001</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&lt;0.001</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5442958"/>
                  </a:ext>
                </a:extLst>
              </a:tr>
              <a:tr h="474518">
                <a:tc>
                  <a:txBody>
                    <a:bodyPr/>
                    <a:lstStyle/>
                    <a:p>
                      <a:r>
                        <a:rPr lang="en-GB" sz="1600">
                          <a:effectLst/>
                        </a:rPr>
                        <a:t>Partial eta squared</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0.12</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0.484</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0.279</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0.522</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0.304</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32297257"/>
                  </a:ext>
                </a:extLst>
              </a:tr>
              <a:tr h="474518">
                <a:tc>
                  <a:txBody>
                    <a:bodyPr/>
                    <a:lstStyle/>
                    <a:p>
                      <a:r>
                        <a:rPr lang="en-GB" sz="1600">
                          <a:effectLst/>
                        </a:rPr>
                        <a:t>Effect of event type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Moderate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Large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Large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a:effectLst/>
                        </a:rPr>
                        <a:t>Large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GB" sz="1600" dirty="0">
                          <a:effectLst/>
                        </a:rPr>
                        <a:t>Large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74544975"/>
                  </a:ext>
                </a:extLst>
              </a:tr>
            </a:tbl>
          </a:graphicData>
        </a:graphic>
      </p:graphicFrame>
    </p:spTree>
    <p:extLst>
      <p:ext uri="{BB962C8B-B14F-4D97-AF65-F5344CB8AC3E}">
        <p14:creationId xmlns:p14="http://schemas.microsoft.com/office/powerpoint/2010/main" val="33458423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7094-5A37-FA8A-2596-503E1A6F5444}"/>
              </a:ext>
            </a:extLst>
          </p:cNvPr>
          <p:cNvSpPr>
            <a:spLocks noGrp="1"/>
          </p:cNvSpPr>
          <p:nvPr>
            <p:ph type="title"/>
          </p:nvPr>
        </p:nvSpPr>
        <p:spPr/>
        <p:txBody>
          <a:bodyPr/>
          <a:lstStyle/>
          <a:p>
            <a:r>
              <a:rPr lang="en-US" dirty="0"/>
              <a:t>Key drivers – Rio De Janeiro.</a:t>
            </a:r>
          </a:p>
        </p:txBody>
      </p:sp>
      <p:graphicFrame>
        <p:nvGraphicFramePr>
          <p:cNvPr id="4" name="Content Placeholder 3">
            <a:extLst>
              <a:ext uri="{FF2B5EF4-FFF2-40B4-BE49-F238E27FC236}">
                <a16:creationId xmlns:a16="http://schemas.microsoft.com/office/drawing/2014/main" id="{840FBDBB-23C0-2A5F-F049-13E1C4205F6F}"/>
              </a:ext>
            </a:extLst>
          </p:cNvPr>
          <p:cNvGraphicFramePr>
            <a:graphicFrameLocks noGrp="1"/>
          </p:cNvGraphicFramePr>
          <p:nvPr>
            <p:ph idx="1"/>
          </p:nvPr>
        </p:nvGraphicFramePr>
        <p:xfrm>
          <a:off x="237067" y="2052638"/>
          <a:ext cx="11638845" cy="4435038"/>
        </p:xfrm>
        <a:graphic>
          <a:graphicData uri="http://schemas.openxmlformats.org/drawingml/2006/table">
            <a:tbl>
              <a:tblPr firstRow="1" firstCol="1" bandRow="1">
                <a:tableStyleId>{5C22544A-7EE6-4342-B048-85BDC9FD1C3A}</a:tableStyleId>
              </a:tblPr>
              <a:tblGrid>
                <a:gridCol w="2100310">
                  <a:extLst>
                    <a:ext uri="{9D8B030D-6E8A-4147-A177-3AD203B41FA5}">
                      <a16:colId xmlns:a16="http://schemas.microsoft.com/office/drawing/2014/main" val="1584332967"/>
                    </a:ext>
                  </a:extLst>
                </a:gridCol>
                <a:gridCol w="2006074">
                  <a:extLst>
                    <a:ext uri="{9D8B030D-6E8A-4147-A177-3AD203B41FA5}">
                      <a16:colId xmlns:a16="http://schemas.microsoft.com/office/drawing/2014/main" val="3267244373"/>
                    </a:ext>
                  </a:extLst>
                </a:gridCol>
                <a:gridCol w="1842129">
                  <a:extLst>
                    <a:ext uri="{9D8B030D-6E8A-4147-A177-3AD203B41FA5}">
                      <a16:colId xmlns:a16="http://schemas.microsoft.com/office/drawing/2014/main" val="3624670652"/>
                    </a:ext>
                  </a:extLst>
                </a:gridCol>
                <a:gridCol w="2154529">
                  <a:extLst>
                    <a:ext uri="{9D8B030D-6E8A-4147-A177-3AD203B41FA5}">
                      <a16:colId xmlns:a16="http://schemas.microsoft.com/office/drawing/2014/main" val="3973542989"/>
                    </a:ext>
                  </a:extLst>
                </a:gridCol>
                <a:gridCol w="1938947">
                  <a:extLst>
                    <a:ext uri="{9D8B030D-6E8A-4147-A177-3AD203B41FA5}">
                      <a16:colId xmlns:a16="http://schemas.microsoft.com/office/drawing/2014/main" val="1215193323"/>
                    </a:ext>
                  </a:extLst>
                </a:gridCol>
                <a:gridCol w="1596856">
                  <a:extLst>
                    <a:ext uri="{9D8B030D-6E8A-4147-A177-3AD203B41FA5}">
                      <a16:colId xmlns:a16="http://schemas.microsoft.com/office/drawing/2014/main" val="3552345093"/>
                    </a:ext>
                  </a:extLst>
                </a:gridCol>
              </a:tblGrid>
              <a:tr h="524470">
                <a:tc>
                  <a:txBody>
                    <a:bodyPr/>
                    <a:lstStyle/>
                    <a:p>
                      <a:pPr algn="just"/>
                      <a:r>
                        <a:rPr lang="en-GB" sz="1600" dirty="0">
                          <a:effectLst/>
                        </a:rPr>
                        <a:t>Test for willingness to</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Wilk’s Lambada</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P-value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Significance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Partial eta squared (Effect)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Key drivers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extLst>
                  <a:ext uri="{0D108BD9-81ED-4DB2-BD59-A6C34878D82A}">
                    <a16:rowId xmlns:a16="http://schemas.microsoft.com/office/drawing/2014/main" val="3018747448"/>
                  </a:ext>
                </a:extLst>
              </a:tr>
              <a:tr h="524470">
                <a:tc>
                  <a:txBody>
                    <a:bodyPr/>
                    <a:lstStyle/>
                    <a:p>
                      <a:pPr algn="just"/>
                      <a:r>
                        <a:rPr lang="en-GB" sz="1600">
                          <a:effectLst/>
                        </a:rPr>
                        <a:t>Live fast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0.899, (2,16) =0.901</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0.426</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Insignificant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0.101</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Flooding and landslides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extLst>
                  <a:ext uri="{0D108BD9-81ED-4DB2-BD59-A6C34878D82A}">
                    <a16:rowId xmlns:a16="http://schemas.microsoft.com/office/drawing/2014/main" val="3761771838"/>
                  </a:ext>
                </a:extLst>
              </a:tr>
              <a:tr h="699294">
                <a:tc>
                  <a:txBody>
                    <a:bodyPr/>
                    <a:lstStyle/>
                    <a:p>
                      <a:pPr algn="just"/>
                      <a:r>
                        <a:rPr lang="en-GB" sz="1600">
                          <a:effectLst/>
                        </a:rPr>
                        <a:t>Live slow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0.631, (4,14) = 2.045</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0.143</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Insignificant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0.369</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Drought and intense rainfall</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extLst>
                  <a:ext uri="{0D108BD9-81ED-4DB2-BD59-A6C34878D82A}">
                    <a16:rowId xmlns:a16="http://schemas.microsoft.com/office/drawing/2014/main" val="714371630"/>
                  </a:ext>
                </a:extLst>
              </a:tr>
              <a:tr h="874117">
                <a:tc>
                  <a:txBody>
                    <a:bodyPr/>
                    <a:lstStyle/>
                    <a:p>
                      <a:pPr algn="just"/>
                      <a:r>
                        <a:rPr lang="en-GB" sz="1600">
                          <a:effectLst/>
                        </a:rPr>
                        <a:t>Leave fast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0.414, (5,12) = 3.394</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0.038</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Significant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0.586 (Large)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Landslides, flash flooding and river flooding</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extLst>
                  <a:ext uri="{0D108BD9-81ED-4DB2-BD59-A6C34878D82A}">
                    <a16:rowId xmlns:a16="http://schemas.microsoft.com/office/drawing/2014/main" val="2642288088"/>
                  </a:ext>
                </a:extLst>
              </a:tr>
              <a:tr h="1223764">
                <a:tc>
                  <a:txBody>
                    <a:bodyPr/>
                    <a:lstStyle/>
                    <a:p>
                      <a:pPr algn="just"/>
                      <a:r>
                        <a:rPr lang="en-GB" sz="1600">
                          <a:effectLst/>
                        </a:rPr>
                        <a:t>Leave slow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0.516, (6,12) = 1.873</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0.167</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Insignificant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0.484</a:t>
                      </a:r>
                    </a:p>
                    <a:p>
                      <a:pPr algn="just"/>
                      <a:r>
                        <a:rPr lang="en-GB" sz="1600" dirty="0">
                          <a:effectLst/>
                        </a:rPr>
                        <a:t> </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Bad air quality, too dry, too hot, and windstorms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extLst>
                  <a:ext uri="{0D108BD9-81ED-4DB2-BD59-A6C34878D82A}">
                    <a16:rowId xmlns:a16="http://schemas.microsoft.com/office/drawing/2014/main" val="3862529404"/>
                  </a:ext>
                </a:extLst>
              </a:tr>
              <a:tr h="349647">
                <a:tc>
                  <a:txBody>
                    <a:bodyPr/>
                    <a:lstStyle/>
                    <a:p>
                      <a:pPr algn="just"/>
                      <a:r>
                        <a:rPr lang="en-GB" sz="1600">
                          <a:effectLst/>
                        </a:rPr>
                        <a:t>Leave non-climatic</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0.901, (3,14) = 0.510</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0.682</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Insignificant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a:effectLst/>
                        </a:rPr>
                        <a:t>0.099</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tc>
                  <a:txBody>
                    <a:bodyPr/>
                    <a:lstStyle/>
                    <a:p>
                      <a:pPr algn="just"/>
                      <a:r>
                        <a:rPr lang="en-GB" sz="1600" dirty="0">
                          <a:effectLst/>
                        </a:rPr>
                        <a:t>No jobs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559" marR="65559" marT="0" marB="0"/>
                </a:tc>
                <a:extLst>
                  <a:ext uri="{0D108BD9-81ED-4DB2-BD59-A6C34878D82A}">
                    <a16:rowId xmlns:a16="http://schemas.microsoft.com/office/drawing/2014/main" val="1266640315"/>
                  </a:ext>
                </a:extLst>
              </a:tr>
            </a:tbl>
          </a:graphicData>
        </a:graphic>
      </p:graphicFrame>
    </p:spTree>
    <p:extLst>
      <p:ext uri="{BB962C8B-B14F-4D97-AF65-F5344CB8AC3E}">
        <p14:creationId xmlns:p14="http://schemas.microsoft.com/office/powerpoint/2010/main" val="41116223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AFEC-C399-A1C2-4F44-1EADF54385D7}"/>
              </a:ext>
            </a:extLst>
          </p:cNvPr>
          <p:cNvSpPr>
            <a:spLocks noGrp="1"/>
          </p:cNvSpPr>
          <p:nvPr>
            <p:ph type="title"/>
          </p:nvPr>
        </p:nvSpPr>
        <p:spPr>
          <a:xfrm>
            <a:off x="2524125" y="0"/>
            <a:ext cx="8610600" cy="1293028"/>
          </a:xfrm>
        </p:spPr>
        <p:txBody>
          <a:bodyPr/>
          <a:lstStyle/>
          <a:p>
            <a:r>
              <a:rPr lang="en-US" dirty="0"/>
              <a:t>Key Drivers – Minas Gerais.</a:t>
            </a:r>
          </a:p>
        </p:txBody>
      </p:sp>
      <p:graphicFrame>
        <p:nvGraphicFramePr>
          <p:cNvPr id="4" name="Content Placeholder 3">
            <a:extLst>
              <a:ext uri="{FF2B5EF4-FFF2-40B4-BE49-F238E27FC236}">
                <a16:creationId xmlns:a16="http://schemas.microsoft.com/office/drawing/2014/main" id="{C38CEFBC-5787-BC11-1465-D415B4A0F98D}"/>
              </a:ext>
            </a:extLst>
          </p:cNvPr>
          <p:cNvGraphicFramePr>
            <a:graphicFrameLocks noGrp="1"/>
          </p:cNvGraphicFramePr>
          <p:nvPr>
            <p:ph idx="1"/>
          </p:nvPr>
        </p:nvGraphicFramePr>
        <p:xfrm>
          <a:off x="242887" y="1257300"/>
          <a:ext cx="11758614" cy="5378668"/>
        </p:xfrm>
        <a:graphic>
          <a:graphicData uri="http://schemas.openxmlformats.org/drawingml/2006/table">
            <a:tbl>
              <a:tblPr firstRow="1" firstCol="1" bandRow="1">
                <a:tableStyleId>{5C22544A-7EE6-4342-B048-85BDC9FD1C3A}</a:tableStyleId>
              </a:tblPr>
              <a:tblGrid>
                <a:gridCol w="2086798">
                  <a:extLst>
                    <a:ext uri="{9D8B030D-6E8A-4147-A177-3AD203B41FA5}">
                      <a16:colId xmlns:a16="http://schemas.microsoft.com/office/drawing/2014/main" val="3905459581"/>
                    </a:ext>
                  </a:extLst>
                </a:gridCol>
                <a:gridCol w="2034105">
                  <a:extLst>
                    <a:ext uri="{9D8B030D-6E8A-4147-A177-3AD203B41FA5}">
                      <a16:colId xmlns:a16="http://schemas.microsoft.com/office/drawing/2014/main" val="30222249"/>
                    </a:ext>
                  </a:extLst>
                </a:gridCol>
                <a:gridCol w="1867868">
                  <a:extLst>
                    <a:ext uri="{9D8B030D-6E8A-4147-A177-3AD203B41FA5}">
                      <a16:colId xmlns:a16="http://schemas.microsoft.com/office/drawing/2014/main" val="3090426413"/>
                    </a:ext>
                  </a:extLst>
                </a:gridCol>
                <a:gridCol w="2184634">
                  <a:extLst>
                    <a:ext uri="{9D8B030D-6E8A-4147-A177-3AD203B41FA5}">
                      <a16:colId xmlns:a16="http://schemas.microsoft.com/office/drawing/2014/main" val="1621514140"/>
                    </a:ext>
                  </a:extLst>
                </a:gridCol>
                <a:gridCol w="1966040">
                  <a:extLst>
                    <a:ext uri="{9D8B030D-6E8A-4147-A177-3AD203B41FA5}">
                      <a16:colId xmlns:a16="http://schemas.microsoft.com/office/drawing/2014/main" val="2810991860"/>
                    </a:ext>
                  </a:extLst>
                </a:gridCol>
                <a:gridCol w="1619169">
                  <a:extLst>
                    <a:ext uri="{9D8B030D-6E8A-4147-A177-3AD203B41FA5}">
                      <a16:colId xmlns:a16="http://schemas.microsoft.com/office/drawing/2014/main" val="518538390"/>
                    </a:ext>
                  </a:extLst>
                </a:gridCol>
              </a:tblGrid>
              <a:tr h="516320">
                <a:tc>
                  <a:txBody>
                    <a:bodyPr/>
                    <a:lstStyle/>
                    <a:p>
                      <a:pPr algn="just"/>
                      <a:r>
                        <a:rPr lang="en-GB" sz="1600" dirty="0">
                          <a:effectLst/>
                        </a:rPr>
                        <a:t>Test for willingness to</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Wilk’s Lambada</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P-value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Significance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Partial eta squared (Effect)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Key drivers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extLst>
                  <a:ext uri="{0D108BD9-81ED-4DB2-BD59-A6C34878D82A}">
                    <a16:rowId xmlns:a16="http://schemas.microsoft.com/office/drawing/2014/main" val="480316691"/>
                  </a:ext>
                </a:extLst>
              </a:tr>
              <a:tr h="516320">
                <a:tc>
                  <a:txBody>
                    <a:bodyPr/>
                    <a:lstStyle/>
                    <a:p>
                      <a:pPr algn="just"/>
                      <a:r>
                        <a:rPr lang="en-GB" sz="1600" dirty="0">
                          <a:effectLst/>
                        </a:rPr>
                        <a:t>Live fast onset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0.983, (2,12) =0.101</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0.904</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Insignificant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0.017</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Landslides and wildfires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extLst>
                  <a:ext uri="{0D108BD9-81ED-4DB2-BD59-A6C34878D82A}">
                    <a16:rowId xmlns:a16="http://schemas.microsoft.com/office/drawing/2014/main" val="1730921872"/>
                  </a:ext>
                </a:extLst>
              </a:tr>
              <a:tr h="688428">
                <a:tc>
                  <a:txBody>
                    <a:bodyPr/>
                    <a:lstStyle/>
                    <a:p>
                      <a:pPr algn="just"/>
                      <a:r>
                        <a:rPr lang="en-GB" sz="1600" dirty="0">
                          <a:effectLst/>
                        </a:rPr>
                        <a:t>Live slow onset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dirty="0">
                          <a:effectLst/>
                        </a:rPr>
                        <a:t>0.481, (4,11) = 2.971</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0.069</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Insignificant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0.519</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Heatwaves and low air humidity</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extLst>
                  <a:ext uri="{0D108BD9-81ED-4DB2-BD59-A6C34878D82A}">
                    <a16:rowId xmlns:a16="http://schemas.microsoft.com/office/drawing/2014/main" val="2756242137"/>
                  </a:ext>
                </a:extLst>
              </a:tr>
              <a:tr h="1376856">
                <a:tc>
                  <a:txBody>
                    <a:bodyPr/>
                    <a:lstStyle/>
                    <a:p>
                      <a:pPr algn="just"/>
                      <a:r>
                        <a:rPr lang="en-GB" sz="1600">
                          <a:effectLst/>
                        </a:rPr>
                        <a:t>Leave fast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dirty="0">
                          <a:effectLst/>
                        </a:rPr>
                        <a:t>0.105, (5,7) = 11.921</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dirty="0">
                          <a:effectLst/>
                        </a:rPr>
                        <a:t>0.003</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dirty="0">
                          <a:effectLst/>
                        </a:rPr>
                        <a:t>Significant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0.895 (Large)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Too many extreme weather conditions, landslides, and wildfires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extLst>
                  <a:ext uri="{0D108BD9-81ED-4DB2-BD59-A6C34878D82A}">
                    <a16:rowId xmlns:a16="http://schemas.microsoft.com/office/drawing/2014/main" val="2461688409"/>
                  </a:ext>
                </a:extLst>
              </a:tr>
              <a:tr h="1204748">
                <a:tc>
                  <a:txBody>
                    <a:bodyPr/>
                    <a:lstStyle/>
                    <a:p>
                      <a:pPr algn="just"/>
                      <a:r>
                        <a:rPr lang="en-GB" sz="1600">
                          <a:effectLst/>
                        </a:rPr>
                        <a:t>Leave slow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0.066, (6,6) = 14.090</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0.003</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dirty="0">
                          <a:effectLst/>
                        </a:rPr>
                        <a:t>Significant</a:t>
                      </a:r>
                    </a:p>
                    <a:p>
                      <a:pPr algn="just"/>
                      <a:r>
                        <a:rPr lang="en-GB" sz="1600" dirty="0">
                          <a:effectLst/>
                        </a:rPr>
                        <a:t>(However, there were no significant differences in pairwise comparisons)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dirty="0">
                          <a:effectLst/>
                        </a:rPr>
                        <a:t>0.934 (Large)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dirty="0">
                          <a:effectLst/>
                        </a:rPr>
                        <a:t>Bad air quality, too hot, and too dry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extLst>
                  <a:ext uri="{0D108BD9-81ED-4DB2-BD59-A6C34878D82A}">
                    <a16:rowId xmlns:a16="http://schemas.microsoft.com/office/drawing/2014/main" val="255281129"/>
                  </a:ext>
                </a:extLst>
              </a:tr>
              <a:tr h="688428">
                <a:tc>
                  <a:txBody>
                    <a:bodyPr/>
                    <a:lstStyle/>
                    <a:p>
                      <a:pPr algn="just"/>
                      <a:r>
                        <a:rPr lang="en-GB" sz="1600">
                          <a:effectLst/>
                        </a:rPr>
                        <a:t>Leave non-climatic</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0.273, (3,9) = 7.975</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dirty="0">
                          <a:effectLst/>
                        </a:rPr>
                        <a:t>0.007</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Significant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a:effectLst/>
                        </a:rPr>
                        <a:t>0.727 (Large)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tc>
                  <a:txBody>
                    <a:bodyPr/>
                    <a:lstStyle/>
                    <a:p>
                      <a:pPr algn="just"/>
                      <a:r>
                        <a:rPr lang="en-GB" sz="1600" dirty="0">
                          <a:effectLst/>
                        </a:rPr>
                        <a:t>No jobs and no health service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256" marR="54256" marT="0" marB="0"/>
                </a:tc>
                <a:extLst>
                  <a:ext uri="{0D108BD9-81ED-4DB2-BD59-A6C34878D82A}">
                    <a16:rowId xmlns:a16="http://schemas.microsoft.com/office/drawing/2014/main" val="2473210585"/>
                  </a:ext>
                </a:extLst>
              </a:tr>
            </a:tbl>
          </a:graphicData>
        </a:graphic>
      </p:graphicFrame>
    </p:spTree>
    <p:extLst>
      <p:ext uri="{BB962C8B-B14F-4D97-AF65-F5344CB8AC3E}">
        <p14:creationId xmlns:p14="http://schemas.microsoft.com/office/powerpoint/2010/main" val="24285930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0D857-88EA-7DB4-334E-F869F9FC59E4}"/>
              </a:ext>
            </a:extLst>
          </p:cNvPr>
          <p:cNvSpPr>
            <a:spLocks noGrp="1"/>
          </p:cNvSpPr>
          <p:nvPr>
            <p:ph type="title"/>
          </p:nvPr>
        </p:nvSpPr>
        <p:spPr>
          <a:xfrm>
            <a:off x="2466975" y="-207177"/>
            <a:ext cx="8610600" cy="1293028"/>
          </a:xfrm>
        </p:spPr>
        <p:txBody>
          <a:bodyPr/>
          <a:lstStyle/>
          <a:p>
            <a:r>
              <a:rPr lang="en-US" dirty="0"/>
              <a:t>Key Drivers – Rest of Brazil.</a:t>
            </a:r>
          </a:p>
        </p:txBody>
      </p:sp>
      <p:graphicFrame>
        <p:nvGraphicFramePr>
          <p:cNvPr id="4" name="Content Placeholder 3">
            <a:extLst>
              <a:ext uri="{FF2B5EF4-FFF2-40B4-BE49-F238E27FC236}">
                <a16:creationId xmlns:a16="http://schemas.microsoft.com/office/drawing/2014/main" id="{984AB3F2-E4E5-BE51-67E2-A1EEB88E17D4}"/>
              </a:ext>
            </a:extLst>
          </p:cNvPr>
          <p:cNvGraphicFramePr>
            <a:graphicFrameLocks noGrp="1"/>
          </p:cNvGraphicFramePr>
          <p:nvPr>
            <p:ph idx="1"/>
            <p:extLst>
              <p:ext uri="{D42A27DB-BD31-4B8C-83A1-F6EECF244321}">
                <p14:modId xmlns:p14="http://schemas.microsoft.com/office/powerpoint/2010/main" val="2819708833"/>
              </p:ext>
            </p:extLst>
          </p:nvPr>
        </p:nvGraphicFramePr>
        <p:xfrm>
          <a:off x="185739" y="957263"/>
          <a:ext cx="11882084" cy="5908055"/>
        </p:xfrm>
        <a:graphic>
          <a:graphicData uri="http://schemas.openxmlformats.org/drawingml/2006/table">
            <a:tbl>
              <a:tblPr firstRow="1" firstCol="1" bandRow="1">
                <a:tableStyleId>{5C22544A-7EE6-4342-B048-85BDC9FD1C3A}</a:tableStyleId>
              </a:tblPr>
              <a:tblGrid>
                <a:gridCol w="2144202">
                  <a:extLst>
                    <a:ext uri="{9D8B030D-6E8A-4147-A177-3AD203B41FA5}">
                      <a16:colId xmlns:a16="http://schemas.microsoft.com/office/drawing/2014/main" val="301372228"/>
                    </a:ext>
                  </a:extLst>
                </a:gridCol>
                <a:gridCol w="2048001">
                  <a:extLst>
                    <a:ext uri="{9D8B030D-6E8A-4147-A177-3AD203B41FA5}">
                      <a16:colId xmlns:a16="http://schemas.microsoft.com/office/drawing/2014/main" val="1546771841"/>
                    </a:ext>
                  </a:extLst>
                </a:gridCol>
                <a:gridCol w="1880626">
                  <a:extLst>
                    <a:ext uri="{9D8B030D-6E8A-4147-A177-3AD203B41FA5}">
                      <a16:colId xmlns:a16="http://schemas.microsoft.com/office/drawing/2014/main" val="1282863106"/>
                    </a:ext>
                  </a:extLst>
                </a:gridCol>
                <a:gridCol w="2199558">
                  <a:extLst>
                    <a:ext uri="{9D8B030D-6E8A-4147-A177-3AD203B41FA5}">
                      <a16:colId xmlns:a16="http://schemas.microsoft.com/office/drawing/2014/main" val="1797304509"/>
                    </a:ext>
                  </a:extLst>
                </a:gridCol>
                <a:gridCol w="1979469">
                  <a:extLst>
                    <a:ext uri="{9D8B030D-6E8A-4147-A177-3AD203B41FA5}">
                      <a16:colId xmlns:a16="http://schemas.microsoft.com/office/drawing/2014/main" val="4068773663"/>
                    </a:ext>
                  </a:extLst>
                </a:gridCol>
                <a:gridCol w="1630228">
                  <a:extLst>
                    <a:ext uri="{9D8B030D-6E8A-4147-A177-3AD203B41FA5}">
                      <a16:colId xmlns:a16="http://schemas.microsoft.com/office/drawing/2014/main" val="1104864928"/>
                    </a:ext>
                  </a:extLst>
                </a:gridCol>
              </a:tblGrid>
              <a:tr h="524564">
                <a:tc>
                  <a:txBody>
                    <a:bodyPr/>
                    <a:lstStyle/>
                    <a:p>
                      <a:pPr algn="just"/>
                      <a:r>
                        <a:rPr lang="en-GB" sz="1600" dirty="0">
                          <a:effectLst/>
                        </a:rPr>
                        <a:t>Test for willingness to</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Wilk’s Lambada</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P-value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dirty="0">
                          <a:effectLst/>
                        </a:rPr>
                        <a:t>Significance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Partial eta squared (Effect)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Key drivers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extLst>
                  <a:ext uri="{0D108BD9-81ED-4DB2-BD59-A6C34878D82A}">
                    <a16:rowId xmlns:a16="http://schemas.microsoft.com/office/drawing/2014/main" val="2334326626"/>
                  </a:ext>
                </a:extLst>
              </a:tr>
              <a:tr h="524564">
                <a:tc>
                  <a:txBody>
                    <a:bodyPr/>
                    <a:lstStyle/>
                    <a:p>
                      <a:pPr algn="just"/>
                      <a:r>
                        <a:rPr lang="en-GB" sz="1600">
                          <a:effectLst/>
                        </a:rPr>
                        <a:t>Live fast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dirty="0">
                          <a:effectLst/>
                        </a:rPr>
                        <a:t>0.993, (2,48) =0.166</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0.847</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Insignificant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0.007</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Landslides and flooding</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extLst>
                  <a:ext uri="{0D108BD9-81ED-4DB2-BD59-A6C34878D82A}">
                    <a16:rowId xmlns:a16="http://schemas.microsoft.com/office/drawing/2014/main" val="3664225766"/>
                  </a:ext>
                </a:extLst>
              </a:tr>
              <a:tr h="524564">
                <a:tc>
                  <a:txBody>
                    <a:bodyPr/>
                    <a:lstStyle/>
                    <a:p>
                      <a:pPr algn="just"/>
                      <a:r>
                        <a:rPr lang="en-GB" sz="1600">
                          <a:effectLst/>
                        </a:rPr>
                        <a:t>Live slow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0.914, (4,46) = 1.088</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dirty="0">
                          <a:effectLst/>
                        </a:rPr>
                        <a:t>0.374</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Insignificant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0.086</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Drought and heatwaves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extLst>
                  <a:ext uri="{0D108BD9-81ED-4DB2-BD59-A6C34878D82A}">
                    <a16:rowId xmlns:a16="http://schemas.microsoft.com/office/drawing/2014/main" val="3378820378"/>
                  </a:ext>
                </a:extLst>
              </a:tr>
              <a:tr h="2098255">
                <a:tc>
                  <a:txBody>
                    <a:bodyPr/>
                    <a:lstStyle/>
                    <a:p>
                      <a:pPr algn="just"/>
                      <a:r>
                        <a:rPr lang="en-GB" sz="1600">
                          <a:effectLst/>
                        </a:rPr>
                        <a:t>Leave fast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0.567, (5,40) = 6.099</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dirty="0">
                          <a:effectLst/>
                        </a:rPr>
                        <a:t>&lt;0.001</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dirty="0">
                          <a:effectLst/>
                        </a:rPr>
                        <a:t>Significant</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dirty="0">
                          <a:effectLst/>
                        </a:rPr>
                        <a:t>0.433 (Large)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Too many extreme weather conditions, flash flooding, wildfires, river flooding, and landslides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extLst>
                  <a:ext uri="{0D108BD9-81ED-4DB2-BD59-A6C34878D82A}">
                    <a16:rowId xmlns:a16="http://schemas.microsoft.com/office/drawing/2014/main" val="2877030724"/>
                  </a:ext>
                </a:extLst>
              </a:tr>
              <a:tr h="1573691">
                <a:tc>
                  <a:txBody>
                    <a:bodyPr/>
                    <a:lstStyle/>
                    <a:p>
                      <a:pPr algn="just"/>
                      <a:r>
                        <a:rPr lang="en-GB" sz="1600">
                          <a:effectLst/>
                        </a:rPr>
                        <a:t>Leave slow onset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0.497, (6,39) = 6.585</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&lt;0.001</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Significant</a:t>
                      </a:r>
                    </a:p>
                    <a:p>
                      <a:pPr algn="just"/>
                      <a:r>
                        <a:rPr lang="en-GB" sz="1600">
                          <a:effectLst/>
                        </a:rPr>
                        <a:t>(However, there were no significant differences in pairwise comparisons)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dirty="0">
                          <a:effectLst/>
                        </a:rPr>
                        <a:t>0.503 (Large)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dirty="0">
                          <a:effectLst/>
                        </a:rPr>
                        <a:t>Bad air quality, too hot, too dry and windstorms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extLst>
                  <a:ext uri="{0D108BD9-81ED-4DB2-BD59-A6C34878D82A}">
                    <a16:rowId xmlns:a16="http://schemas.microsoft.com/office/drawing/2014/main" val="3488998894"/>
                  </a:ext>
                </a:extLst>
              </a:tr>
              <a:tr h="662417">
                <a:tc>
                  <a:txBody>
                    <a:bodyPr/>
                    <a:lstStyle/>
                    <a:p>
                      <a:pPr algn="just"/>
                      <a:r>
                        <a:rPr lang="en-GB" sz="1600">
                          <a:effectLst/>
                        </a:rPr>
                        <a:t>Leave non-climatic</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0.666, (3,45) = 7.537</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&lt;0.001</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Significant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a:effectLst/>
                        </a:rPr>
                        <a:t>0.334 (Large)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tc>
                  <a:txBody>
                    <a:bodyPr/>
                    <a:lstStyle/>
                    <a:p>
                      <a:pPr algn="just"/>
                      <a:r>
                        <a:rPr lang="en-GB" sz="1600" dirty="0">
                          <a:effectLst/>
                        </a:rPr>
                        <a:t>No jobs and no health service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755" marR="50755" marT="0" marB="0"/>
                </a:tc>
                <a:extLst>
                  <a:ext uri="{0D108BD9-81ED-4DB2-BD59-A6C34878D82A}">
                    <a16:rowId xmlns:a16="http://schemas.microsoft.com/office/drawing/2014/main" val="2267996112"/>
                  </a:ext>
                </a:extLst>
              </a:tr>
            </a:tbl>
          </a:graphicData>
        </a:graphic>
      </p:graphicFrame>
    </p:spTree>
    <p:extLst>
      <p:ext uri="{BB962C8B-B14F-4D97-AF65-F5344CB8AC3E}">
        <p14:creationId xmlns:p14="http://schemas.microsoft.com/office/powerpoint/2010/main" val="26265943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ze">
            <a:extLst>
              <a:ext uri="{FF2B5EF4-FFF2-40B4-BE49-F238E27FC236}">
                <a16:creationId xmlns:a16="http://schemas.microsoft.com/office/drawing/2014/main" id="{3D3E8F6F-CC8C-6949-7C44-0EE09519AC01}"/>
              </a:ext>
            </a:extLst>
          </p:cNvPr>
          <p:cNvPicPr>
            <a:picLocks noChangeAspect="1"/>
          </p:cNvPicPr>
          <p:nvPr/>
        </p:nvPicPr>
        <p:blipFill rotWithShape="1">
          <a:blip r:embed="rId2"/>
          <a:srcRect t="32154" r="-1" b="6157"/>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itle 1">
            <a:extLst>
              <a:ext uri="{FF2B5EF4-FFF2-40B4-BE49-F238E27FC236}">
                <a16:creationId xmlns:a16="http://schemas.microsoft.com/office/drawing/2014/main" id="{BE373D70-C267-4E43-691E-73EDBE67B7A6}"/>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a:solidFill>
                  <a:srgbClr val="EBEBEB"/>
                </a:solidFill>
              </a:rPr>
              <a:t>Insights.</a:t>
            </a:r>
          </a:p>
        </p:txBody>
      </p:sp>
    </p:spTree>
    <p:extLst>
      <p:ext uri="{BB962C8B-B14F-4D97-AF65-F5344CB8AC3E}">
        <p14:creationId xmlns:p14="http://schemas.microsoft.com/office/powerpoint/2010/main" val="5837035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0732-9F04-F88B-7C52-2C88A0F3A8A5}"/>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Non-climatic factors are greatly considered while relocation.</a:t>
            </a:r>
          </a:p>
        </p:txBody>
      </p:sp>
      <p:graphicFrame>
        <p:nvGraphicFramePr>
          <p:cNvPr id="7" name="Content Placeholder 2">
            <a:extLst>
              <a:ext uri="{FF2B5EF4-FFF2-40B4-BE49-F238E27FC236}">
                <a16:creationId xmlns:a16="http://schemas.microsoft.com/office/drawing/2014/main" id="{36B7C59B-3891-A24D-B8E5-5728B1BFF7D5}"/>
              </a:ext>
            </a:extLst>
          </p:cNvPr>
          <p:cNvGraphicFramePr>
            <a:graphicFrameLocks noGrp="1"/>
          </p:cNvGraphicFramePr>
          <p:nvPr>
            <p:ph idx="1"/>
            <p:extLst>
              <p:ext uri="{D42A27DB-BD31-4B8C-83A1-F6EECF244321}">
                <p14:modId xmlns:p14="http://schemas.microsoft.com/office/powerpoint/2010/main" val="2754795208"/>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5D7158BB-1E43-D402-9BC5-D90BBE5405C5}"/>
              </a:ext>
            </a:extLst>
          </p:cNvPr>
          <p:cNvGraphicFramePr/>
          <p:nvPr>
            <p:extLst>
              <p:ext uri="{D42A27DB-BD31-4B8C-83A1-F6EECF244321}">
                <p14:modId xmlns:p14="http://schemas.microsoft.com/office/powerpoint/2010/main" val="2531255663"/>
              </p:ext>
            </p:extLst>
          </p:nvPr>
        </p:nvGraphicFramePr>
        <p:xfrm>
          <a:off x="3256155" y="719666"/>
          <a:ext cx="8145269" cy="57954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hevron 3">
            <a:extLst>
              <a:ext uri="{FF2B5EF4-FFF2-40B4-BE49-F238E27FC236}">
                <a16:creationId xmlns:a16="http://schemas.microsoft.com/office/drawing/2014/main" id="{C9963948-3F72-4FEC-45A7-E69D86F04376}"/>
              </a:ext>
            </a:extLst>
          </p:cNvPr>
          <p:cNvSpPr/>
          <p:nvPr/>
        </p:nvSpPr>
        <p:spPr>
          <a:xfrm>
            <a:off x="5967412" y="1943100"/>
            <a:ext cx="257175" cy="7572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a:extLst>
              <a:ext uri="{FF2B5EF4-FFF2-40B4-BE49-F238E27FC236}">
                <a16:creationId xmlns:a16="http://schemas.microsoft.com/office/drawing/2014/main" id="{DDE24E5F-88D6-9333-DC45-9F7DC634DA1B}"/>
              </a:ext>
            </a:extLst>
          </p:cNvPr>
          <p:cNvSpPr/>
          <p:nvPr/>
        </p:nvSpPr>
        <p:spPr>
          <a:xfrm>
            <a:off x="8708299" y="1921669"/>
            <a:ext cx="257175" cy="7572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a:extLst>
              <a:ext uri="{FF2B5EF4-FFF2-40B4-BE49-F238E27FC236}">
                <a16:creationId xmlns:a16="http://schemas.microsoft.com/office/drawing/2014/main" id="{596C277C-7551-C868-CCAA-0FB2C5971C30}"/>
              </a:ext>
            </a:extLst>
          </p:cNvPr>
          <p:cNvSpPr/>
          <p:nvPr/>
        </p:nvSpPr>
        <p:spPr>
          <a:xfrm>
            <a:off x="7243763" y="5214938"/>
            <a:ext cx="471487" cy="804862"/>
          </a:xfrm>
          <a:prstGeom prst="chevron">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895204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7F34-5874-BC53-9BE3-E24CB80A78B3}"/>
              </a:ext>
            </a:extLst>
          </p:cNvPr>
          <p:cNvSpPr>
            <a:spLocks noGrp="1"/>
          </p:cNvSpPr>
          <p:nvPr>
            <p:ph type="title"/>
          </p:nvPr>
        </p:nvSpPr>
        <p:spPr>
          <a:xfrm>
            <a:off x="648930" y="629267"/>
            <a:ext cx="9252154" cy="1016654"/>
          </a:xfrm>
        </p:spPr>
        <p:txBody>
          <a:bodyPr>
            <a:normAutofit/>
          </a:bodyPr>
          <a:lstStyle/>
          <a:p>
            <a:pPr>
              <a:lnSpc>
                <a:spcPct val="90000"/>
              </a:lnSpc>
            </a:pPr>
            <a:r>
              <a:rPr lang="en-US" sz="3300">
                <a:solidFill>
                  <a:srgbClr val="EBEBEB"/>
                </a:solidFill>
              </a:rPr>
              <a:t>Daily travel and willingness to leave are related.</a:t>
            </a:r>
          </a:p>
        </p:txBody>
      </p:sp>
      <p:sp>
        <p:nvSpPr>
          <p:cNvPr id="3" name="Content Placeholder 2">
            <a:extLst>
              <a:ext uri="{FF2B5EF4-FFF2-40B4-BE49-F238E27FC236}">
                <a16:creationId xmlns:a16="http://schemas.microsoft.com/office/drawing/2014/main" id="{875BF8B2-1460-9317-67D7-6E66ABFDD1C0}"/>
              </a:ext>
            </a:extLst>
          </p:cNvPr>
          <p:cNvSpPr>
            <a:spLocks noGrp="1"/>
          </p:cNvSpPr>
          <p:nvPr>
            <p:ph idx="1"/>
          </p:nvPr>
        </p:nvSpPr>
        <p:spPr>
          <a:xfrm>
            <a:off x="6421089" y="2548281"/>
            <a:ext cx="5122606" cy="3658689"/>
          </a:xfrm>
        </p:spPr>
        <p:txBody>
          <a:bodyPr>
            <a:normAutofit/>
          </a:bodyPr>
          <a:lstStyle/>
          <a:p>
            <a:pPr>
              <a:lnSpc>
                <a:spcPct val="90000"/>
              </a:lnSpc>
            </a:pPr>
            <a:r>
              <a:rPr lang="en-GB" dirty="0">
                <a:effectLst/>
                <a:latin typeface="TimesNewRomanPSMT"/>
              </a:rPr>
              <a:t>Linear regressions were performed to analyse what factors define the willingness to leave for Brazilians. The results show that Impact to the activities of going to School/University/Work significantly explain the willingness to leave for non-climatic factors (21.6%), fast onset climatic factors (22.9%) and slow onset climatic factors (16.3%). Thus, there is a relationship between disruption of commutation to school/university/work and people’s choices of living or leaving an area. </a:t>
            </a:r>
            <a:endParaRPr lang="en-GB" dirty="0"/>
          </a:p>
          <a:p>
            <a:pPr>
              <a:lnSpc>
                <a:spcPct val="90000"/>
              </a:lnSpc>
            </a:pPr>
            <a:endParaRPr lang="en-US" dirty="0"/>
          </a:p>
        </p:txBody>
      </p:sp>
      <p:graphicFrame>
        <p:nvGraphicFramePr>
          <p:cNvPr id="4" name="Chart 3">
            <a:extLst>
              <a:ext uri="{FF2B5EF4-FFF2-40B4-BE49-F238E27FC236}">
                <a16:creationId xmlns:a16="http://schemas.microsoft.com/office/drawing/2014/main" id="{443898B2-2AB5-333B-F361-5DDD58160899}"/>
              </a:ext>
            </a:extLst>
          </p:cNvPr>
          <p:cNvGraphicFramePr/>
          <p:nvPr/>
        </p:nvGraphicFramePr>
        <p:xfrm>
          <a:off x="653484" y="2548281"/>
          <a:ext cx="5451627" cy="36620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555275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4000">
              <a:srgbClr val="002060"/>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5FE7-9C31-400E-103A-FA0F91E5C39D}"/>
              </a:ext>
            </a:extLst>
          </p:cNvPr>
          <p:cNvSpPr>
            <a:spLocks noGrp="1"/>
          </p:cNvSpPr>
          <p:nvPr>
            <p:ph type="title"/>
          </p:nvPr>
        </p:nvSpPr>
        <p:spPr>
          <a:xfrm>
            <a:off x="1843391" y="624110"/>
            <a:ext cx="9383408" cy="1280890"/>
          </a:xfrm>
        </p:spPr>
        <p:txBody>
          <a:bodyPr>
            <a:normAutofit/>
          </a:bodyPr>
          <a:lstStyle/>
          <a:p>
            <a:r>
              <a:rPr lang="en-US" dirty="0"/>
              <a:t>About me.</a:t>
            </a:r>
          </a:p>
        </p:txBody>
      </p:sp>
      <p:pic>
        <p:nvPicPr>
          <p:cNvPr id="16" name="Content Placeholder 15" descr="A cartoon of a child wearing a graduation cap&#10;&#10;Description automatically generated">
            <a:extLst>
              <a:ext uri="{FF2B5EF4-FFF2-40B4-BE49-F238E27FC236}">
                <a16:creationId xmlns:a16="http://schemas.microsoft.com/office/drawing/2014/main" id="{B7B93CFB-C564-45BF-F14E-E194A19C3AE9}"/>
              </a:ext>
            </a:extLst>
          </p:cNvPr>
          <p:cNvPicPr>
            <a:picLocks noChangeAspect="1"/>
          </p:cNvPicPr>
          <p:nvPr/>
        </p:nvPicPr>
        <p:blipFill>
          <a:blip r:embed="rId3"/>
          <a:stretch>
            <a:fillRect/>
          </a:stretch>
        </p:blipFill>
        <p:spPr>
          <a:xfrm>
            <a:off x="3017120" y="1782689"/>
            <a:ext cx="771362" cy="828500"/>
          </a:xfrm>
          <a:prstGeom prst="rect">
            <a:avLst/>
          </a:prstGeom>
        </p:spPr>
      </p:pic>
      <p:sp>
        <p:nvSpPr>
          <p:cNvPr id="18" name="TextBox 17">
            <a:extLst>
              <a:ext uri="{FF2B5EF4-FFF2-40B4-BE49-F238E27FC236}">
                <a16:creationId xmlns:a16="http://schemas.microsoft.com/office/drawing/2014/main" id="{675AEFC8-9A41-B083-26CD-57BD3E7F4000}"/>
              </a:ext>
            </a:extLst>
          </p:cNvPr>
          <p:cNvSpPr txBox="1"/>
          <p:nvPr/>
        </p:nvSpPr>
        <p:spPr>
          <a:xfrm>
            <a:off x="4034367" y="1821275"/>
            <a:ext cx="2097049" cy="711541"/>
          </a:xfrm>
          <a:prstGeom prst="rect">
            <a:avLst/>
          </a:prstGeom>
          <a:noFill/>
          <a:ln>
            <a:noFill/>
          </a:ln>
        </p:spPr>
        <p:txBody>
          <a:bodyPr wrap="none" rtlCol="0">
            <a:spAutoFit/>
          </a:bodyPr>
          <a:lstStyle/>
          <a:p>
            <a:pPr defTabSz="256032">
              <a:spcAft>
                <a:spcPts val="600"/>
              </a:spcAft>
            </a:pPr>
            <a:r>
              <a:rPr lang="en-US" sz="1008" kern="1200" dirty="0">
                <a:latin typeface="+mn-lt"/>
                <a:ea typeface="+mn-ea"/>
                <a:cs typeface="+mn-cs"/>
              </a:rPr>
              <a:t>BE Instrumentation Engineering</a:t>
            </a:r>
          </a:p>
          <a:p>
            <a:pPr defTabSz="256032">
              <a:spcAft>
                <a:spcPts val="600"/>
              </a:spcAft>
            </a:pPr>
            <a:r>
              <a:rPr lang="en-US" sz="1008" kern="1200" dirty="0">
                <a:latin typeface="+mn-lt"/>
                <a:ea typeface="+mn-ea"/>
                <a:cs typeface="+mn-cs"/>
              </a:rPr>
              <a:t>University of Mumbai</a:t>
            </a:r>
          </a:p>
          <a:p>
            <a:pPr defTabSz="256032">
              <a:spcAft>
                <a:spcPts val="600"/>
              </a:spcAft>
            </a:pPr>
            <a:r>
              <a:rPr lang="en-US" sz="1008" kern="1200" dirty="0"/>
              <a:t>2012 to 2016</a:t>
            </a:r>
            <a:endParaRPr lang="en-US" dirty="0"/>
          </a:p>
        </p:txBody>
      </p:sp>
      <p:pic>
        <p:nvPicPr>
          <p:cNvPr id="22" name="Picture 21" descr="A pen with glasses holding books&#10;&#10;Description automatically generated">
            <a:extLst>
              <a:ext uri="{FF2B5EF4-FFF2-40B4-BE49-F238E27FC236}">
                <a16:creationId xmlns:a16="http://schemas.microsoft.com/office/drawing/2014/main" id="{E79EC7B5-8245-E4A2-ECD3-5097B6EFE7FD}"/>
              </a:ext>
            </a:extLst>
          </p:cNvPr>
          <p:cNvPicPr>
            <a:picLocks noChangeAspect="1"/>
          </p:cNvPicPr>
          <p:nvPr/>
        </p:nvPicPr>
        <p:blipFill>
          <a:blip r:embed="rId4"/>
          <a:stretch>
            <a:fillRect/>
          </a:stretch>
        </p:blipFill>
        <p:spPr>
          <a:xfrm>
            <a:off x="3117481" y="4923977"/>
            <a:ext cx="771362" cy="828500"/>
          </a:xfrm>
          <a:prstGeom prst="rect">
            <a:avLst/>
          </a:prstGeom>
        </p:spPr>
      </p:pic>
      <p:pic>
        <p:nvPicPr>
          <p:cNvPr id="2050" name="Picture 2" descr="University Of Mumbai PNG and University Of Mumbai ...">
            <a:extLst>
              <a:ext uri="{FF2B5EF4-FFF2-40B4-BE49-F238E27FC236}">
                <a16:creationId xmlns:a16="http://schemas.microsoft.com/office/drawing/2014/main" id="{FA53BE1E-79C0-3A6A-56E6-00C9C23F6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8708" y="1780999"/>
            <a:ext cx="841620" cy="720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ATA Consultancy Services Logo PNG Transparent &amp; SVG Vector - Freebie Supply">
            <a:extLst>
              <a:ext uri="{FF2B5EF4-FFF2-40B4-BE49-F238E27FC236}">
                <a16:creationId xmlns:a16="http://schemas.microsoft.com/office/drawing/2014/main" id="{FD564C7F-A96A-ED8B-76D1-C4C316F1B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8708" y="3145736"/>
            <a:ext cx="841620" cy="776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ack and white logo&#10;&#10;Description automatically generated">
            <a:extLst>
              <a:ext uri="{FF2B5EF4-FFF2-40B4-BE49-F238E27FC236}">
                <a16:creationId xmlns:a16="http://schemas.microsoft.com/office/drawing/2014/main" id="{28119A7B-6412-9C50-91CC-17DEF6FEA78D}"/>
              </a:ext>
            </a:extLst>
          </p:cNvPr>
          <p:cNvPicPr>
            <a:picLocks noChangeAspect="1"/>
          </p:cNvPicPr>
          <p:nvPr/>
        </p:nvPicPr>
        <p:blipFill>
          <a:blip r:embed="rId7"/>
          <a:stretch>
            <a:fillRect/>
          </a:stretch>
        </p:blipFill>
        <p:spPr>
          <a:xfrm>
            <a:off x="8228708" y="4923977"/>
            <a:ext cx="841620" cy="776880"/>
          </a:xfrm>
          <a:prstGeom prst="rect">
            <a:avLst/>
          </a:prstGeom>
        </p:spPr>
      </p:pic>
      <p:pic>
        <p:nvPicPr>
          <p:cNvPr id="26" name="Picture 25" descr="A black computer with a white screen&#10;&#10;Description automatically generated">
            <a:extLst>
              <a:ext uri="{FF2B5EF4-FFF2-40B4-BE49-F238E27FC236}">
                <a16:creationId xmlns:a16="http://schemas.microsoft.com/office/drawing/2014/main" id="{FEA87A91-EC2A-46CE-CEBB-AA624FB189D1}"/>
              </a:ext>
            </a:extLst>
          </p:cNvPr>
          <p:cNvPicPr>
            <a:picLocks noChangeAspect="1"/>
          </p:cNvPicPr>
          <p:nvPr/>
        </p:nvPicPr>
        <p:blipFill>
          <a:blip r:embed="rId8"/>
          <a:stretch>
            <a:fillRect/>
          </a:stretch>
        </p:blipFill>
        <p:spPr>
          <a:xfrm>
            <a:off x="3088912" y="3198710"/>
            <a:ext cx="799931" cy="799931"/>
          </a:xfrm>
          <a:prstGeom prst="rect">
            <a:avLst/>
          </a:prstGeom>
        </p:spPr>
      </p:pic>
      <p:sp>
        <p:nvSpPr>
          <p:cNvPr id="27" name="TextBox 26">
            <a:extLst>
              <a:ext uri="{FF2B5EF4-FFF2-40B4-BE49-F238E27FC236}">
                <a16:creationId xmlns:a16="http://schemas.microsoft.com/office/drawing/2014/main" id="{2781AAA6-BEEB-AB9E-F7BA-4702B7F94570}"/>
              </a:ext>
            </a:extLst>
          </p:cNvPr>
          <p:cNvSpPr txBox="1"/>
          <p:nvPr/>
        </p:nvSpPr>
        <p:spPr>
          <a:xfrm>
            <a:off x="4175431" y="3211075"/>
            <a:ext cx="1814920" cy="711541"/>
          </a:xfrm>
          <a:prstGeom prst="rect">
            <a:avLst/>
          </a:prstGeom>
          <a:noFill/>
        </p:spPr>
        <p:txBody>
          <a:bodyPr wrap="none" rtlCol="0">
            <a:spAutoFit/>
          </a:bodyPr>
          <a:lstStyle/>
          <a:p>
            <a:pPr defTabSz="256032">
              <a:spcAft>
                <a:spcPts val="600"/>
              </a:spcAft>
            </a:pPr>
            <a:r>
              <a:rPr lang="en-US" sz="1008" kern="1200" dirty="0">
                <a:solidFill>
                  <a:schemeClr val="tx1"/>
                </a:solidFill>
                <a:latin typeface="+mn-lt"/>
                <a:ea typeface="+mn-ea"/>
                <a:cs typeface="+mn-cs"/>
              </a:rPr>
              <a:t>IT Analyst</a:t>
            </a:r>
          </a:p>
          <a:p>
            <a:pPr defTabSz="256032">
              <a:spcAft>
                <a:spcPts val="600"/>
              </a:spcAft>
            </a:pPr>
            <a:r>
              <a:rPr lang="en-US" sz="1008" kern="1200" dirty="0">
                <a:solidFill>
                  <a:schemeClr val="tx1"/>
                </a:solidFill>
                <a:latin typeface="+mn-lt"/>
                <a:ea typeface="+mn-ea"/>
                <a:cs typeface="+mn-cs"/>
              </a:rPr>
              <a:t>Tata Consultancy Services</a:t>
            </a:r>
          </a:p>
          <a:p>
            <a:pPr defTabSz="256032">
              <a:spcAft>
                <a:spcPts val="600"/>
              </a:spcAft>
            </a:pPr>
            <a:r>
              <a:rPr lang="en-US" sz="1008" kern="1200" dirty="0">
                <a:solidFill>
                  <a:schemeClr val="tx1"/>
                </a:solidFill>
                <a:latin typeface="+mn-lt"/>
                <a:ea typeface="+mn-ea"/>
                <a:cs typeface="+mn-cs"/>
              </a:rPr>
              <a:t>2017 to 2022</a:t>
            </a:r>
            <a:endParaRPr lang="en-US" dirty="0"/>
          </a:p>
        </p:txBody>
      </p:sp>
      <p:sp>
        <p:nvSpPr>
          <p:cNvPr id="28" name="TextBox 27">
            <a:extLst>
              <a:ext uri="{FF2B5EF4-FFF2-40B4-BE49-F238E27FC236}">
                <a16:creationId xmlns:a16="http://schemas.microsoft.com/office/drawing/2014/main" id="{79E1A0A2-EC98-C249-5648-64663DD5397E}"/>
              </a:ext>
            </a:extLst>
          </p:cNvPr>
          <p:cNvSpPr txBox="1"/>
          <p:nvPr/>
        </p:nvSpPr>
        <p:spPr>
          <a:xfrm>
            <a:off x="4034367" y="4923977"/>
            <a:ext cx="3044423" cy="711541"/>
          </a:xfrm>
          <a:prstGeom prst="rect">
            <a:avLst/>
          </a:prstGeom>
          <a:noFill/>
        </p:spPr>
        <p:txBody>
          <a:bodyPr wrap="none" rtlCol="0">
            <a:spAutoFit/>
          </a:bodyPr>
          <a:lstStyle/>
          <a:p>
            <a:pPr defTabSz="256032">
              <a:spcAft>
                <a:spcPts val="600"/>
              </a:spcAft>
            </a:pPr>
            <a:r>
              <a:rPr lang="en-US" sz="1008" kern="1200" dirty="0">
                <a:solidFill>
                  <a:schemeClr val="tx1"/>
                </a:solidFill>
                <a:latin typeface="+mn-lt"/>
                <a:ea typeface="+mn-ea"/>
                <a:cs typeface="+mn-cs"/>
              </a:rPr>
              <a:t>MSc. Business Analytics and Decision Sciences</a:t>
            </a:r>
          </a:p>
          <a:p>
            <a:pPr defTabSz="256032">
              <a:spcAft>
                <a:spcPts val="600"/>
              </a:spcAft>
            </a:pPr>
            <a:r>
              <a:rPr lang="en-US" sz="1008" kern="1200" dirty="0">
                <a:solidFill>
                  <a:schemeClr val="tx1"/>
                </a:solidFill>
                <a:latin typeface="+mn-lt"/>
                <a:ea typeface="+mn-ea"/>
                <a:cs typeface="+mn-cs"/>
              </a:rPr>
              <a:t>University of Leeds</a:t>
            </a:r>
          </a:p>
          <a:p>
            <a:pPr defTabSz="256032">
              <a:spcAft>
                <a:spcPts val="600"/>
              </a:spcAft>
            </a:pPr>
            <a:r>
              <a:rPr lang="en-US" sz="1008" kern="1200" dirty="0">
                <a:solidFill>
                  <a:schemeClr val="tx1"/>
                </a:solidFill>
                <a:latin typeface="+mn-lt"/>
                <a:ea typeface="+mn-ea"/>
                <a:cs typeface="+mn-cs"/>
              </a:rPr>
              <a:t>2022 to 2023</a:t>
            </a:r>
            <a:endParaRPr lang="en-US" dirty="0"/>
          </a:p>
        </p:txBody>
      </p:sp>
    </p:spTree>
    <p:extLst>
      <p:ext uri="{BB962C8B-B14F-4D97-AF65-F5344CB8AC3E}">
        <p14:creationId xmlns:p14="http://schemas.microsoft.com/office/powerpoint/2010/main" val="4879060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8">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xEl>
                                              <p:pRg st="0" end="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7">
                                            <p:txEl>
                                              <p:pRg st="1" end="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5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8">
                                            <p:txEl>
                                              <p:pRg st="1" end="1"/>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1" name="Rectangle 20">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sz="3000"/>
              <a:t>People consider suitable temperature essential to live but will they relocate if its too hot or too cold?</a:t>
            </a:r>
          </a:p>
        </p:txBody>
      </p:sp>
      <p:sp>
        <p:nvSpPr>
          <p:cNvPr id="23" name="Rectangle 22">
            <a:extLst>
              <a:ext uri="{FF2B5EF4-FFF2-40B4-BE49-F238E27FC236}">
                <a16:creationId xmlns:a16="http://schemas.microsoft.com/office/drawing/2014/main" id="{CCC86F1E-8E2D-4B0B-BB05-41E8E936C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graph&#10;&#10;Description automatically generated">
            <a:extLst>
              <a:ext uri="{FF2B5EF4-FFF2-40B4-BE49-F238E27FC236}">
                <a16:creationId xmlns:a16="http://schemas.microsoft.com/office/drawing/2014/main" id="{28133C1B-6970-64D5-829B-7315F34185BB}"/>
              </a:ext>
            </a:extLst>
          </p:cNvPr>
          <p:cNvPicPr>
            <a:picLocks noGrp="1" noChangeAspect="1"/>
          </p:cNvPicPr>
          <p:nvPr>
            <p:ph idx="1"/>
          </p:nvPr>
        </p:nvPicPr>
        <p:blipFill>
          <a:blip r:embed="rId7"/>
          <a:stretch>
            <a:fillRect/>
          </a:stretch>
        </p:blipFill>
        <p:spPr>
          <a:xfrm>
            <a:off x="636914" y="639904"/>
            <a:ext cx="6915664" cy="5578187"/>
          </a:xfrm>
          <a:prstGeom prst="rect">
            <a:avLst/>
          </a:prstGeom>
          <a:effectLst/>
        </p:spPr>
      </p:pic>
    </p:spTree>
    <p:extLst>
      <p:ext uri="{BB962C8B-B14F-4D97-AF65-F5344CB8AC3E}">
        <p14:creationId xmlns:p14="http://schemas.microsoft.com/office/powerpoint/2010/main" val="31168641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4E06-DCAF-66A5-AC34-C4EB180E53E7}"/>
              </a:ext>
            </a:extLst>
          </p:cNvPr>
          <p:cNvSpPr>
            <a:spLocks noGrp="1"/>
          </p:cNvSpPr>
          <p:nvPr>
            <p:ph type="title"/>
          </p:nvPr>
        </p:nvSpPr>
        <p:spPr>
          <a:xfrm>
            <a:off x="399676" y="-62823"/>
            <a:ext cx="10430250" cy="1159200"/>
          </a:xfrm>
        </p:spPr>
        <p:txBody>
          <a:bodyPr vert="horz" lIns="91440" tIns="45720" rIns="91440" bIns="45720" rtlCol="0" anchor="ctr">
            <a:normAutofit fontScale="90000"/>
          </a:bodyPr>
          <a:lstStyle/>
          <a:p>
            <a:r>
              <a:rPr lang="en-US" sz="3700" dirty="0">
                <a:solidFill>
                  <a:srgbClr val="FFFFFF"/>
                </a:solidFill>
              </a:rPr>
              <a:t>But people might leave if its too hot but not cold.</a:t>
            </a:r>
            <a:endParaRPr lang="en-US" sz="3700" kern="1200" dirty="0">
              <a:solidFill>
                <a:srgbClr val="FFFFFF"/>
              </a:solidFill>
              <a:latin typeface="+mj-lt"/>
              <a:ea typeface="+mj-ea"/>
              <a:cs typeface="+mj-cs"/>
            </a:endParaRPr>
          </a:p>
        </p:txBody>
      </p:sp>
      <p:pic>
        <p:nvPicPr>
          <p:cNvPr id="6" name="Content Placeholder 5" descr="A group of blue rectangular bars&#10;&#10;Description automatically generated">
            <a:extLst>
              <a:ext uri="{FF2B5EF4-FFF2-40B4-BE49-F238E27FC236}">
                <a16:creationId xmlns:a16="http://schemas.microsoft.com/office/drawing/2014/main" id="{9DE7CE57-1E90-827C-21EC-8EEC59F95EA5}"/>
              </a:ext>
            </a:extLst>
          </p:cNvPr>
          <p:cNvPicPr>
            <a:picLocks noGrp="1" noChangeAspect="1"/>
          </p:cNvPicPr>
          <p:nvPr>
            <p:ph idx="1"/>
          </p:nvPr>
        </p:nvPicPr>
        <p:blipFill>
          <a:blip r:embed="rId2"/>
          <a:stretch>
            <a:fillRect/>
          </a:stretch>
        </p:blipFill>
        <p:spPr>
          <a:xfrm>
            <a:off x="114300" y="1096377"/>
            <a:ext cx="11858625" cy="5618748"/>
          </a:xfrm>
        </p:spPr>
      </p:pic>
    </p:spTree>
    <p:extLst>
      <p:ext uri="{BB962C8B-B14F-4D97-AF65-F5344CB8AC3E}">
        <p14:creationId xmlns:p14="http://schemas.microsoft.com/office/powerpoint/2010/main" val="25674445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5700-2B36-3CEE-2082-4D06CE696EA9}"/>
              </a:ext>
            </a:extLst>
          </p:cNvPr>
          <p:cNvSpPr>
            <a:spLocks noGrp="1"/>
          </p:cNvSpPr>
          <p:nvPr>
            <p:ph type="title"/>
          </p:nvPr>
        </p:nvSpPr>
        <p:spPr/>
        <p:txBody>
          <a:bodyPr>
            <a:normAutofit/>
          </a:bodyPr>
          <a:lstStyle/>
          <a:p>
            <a:pPr>
              <a:lnSpc>
                <a:spcPct val="90000"/>
              </a:lnSpc>
            </a:pPr>
            <a:r>
              <a:rPr lang="en-US" sz="2900"/>
              <a:t>People are reluctant to leave an area for the same factors that they consider important to live. </a:t>
            </a:r>
            <a:br>
              <a:rPr lang="en-US" sz="2900"/>
            </a:br>
            <a:endParaRPr lang="en-US" sz="2900"/>
          </a:p>
        </p:txBody>
      </p:sp>
      <p:graphicFrame>
        <p:nvGraphicFramePr>
          <p:cNvPr id="9" name="Content Placeholder 8">
            <a:extLst>
              <a:ext uri="{FF2B5EF4-FFF2-40B4-BE49-F238E27FC236}">
                <a16:creationId xmlns:a16="http://schemas.microsoft.com/office/drawing/2014/main" id="{B4CED2B7-4F2B-0F8A-28F6-291899A3A557}"/>
              </a:ext>
            </a:extLst>
          </p:cNvPr>
          <p:cNvGraphicFramePr>
            <a:graphicFrameLocks noGrp="1"/>
          </p:cNvGraphicFramePr>
          <p:nvPr>
            <p:ph idx="1"/>
          </p:nvPr>
        </p:nvGraphicFramePr>
        <p:xfrm>
          <a:off x="589654" y="1423282"/>
          <a:ext cx="11012691" cy="5190612"/>
        </p:xfrm>
        <a:graphic>
          <a:graphicData uri="http://schemas.openxmlformats.org/drawingml/2006/table">
            <a:tbl>
              <a:tblPr firstRow="1" firstCol="1" bandRow="1">
                <a:tableStyleId>{5C22544A-7EE6-4342-B048-85BDC9FD1C3A}</a:tableStyleId>
              </a:tblPr>
              <a:tblGrid>
                <a:gridCol w="1889035">
                  <a:extLst>
                    <a:ext uri="{9D8B030D-6E8A-4147-A177-3AD203B41FA5}">
                      <a16:colId xmlns:a16="http://schemas.microsoft.com/office/drawing/2014/main" val="1957164293"/>
                    </a:ext>
                  </a:extLst>
                </a:gridCol>
                <a:gridCol w="1496212">
                  <a:extLst>
                    <a:ext uri="{9D8B030D-6E8A-4147-A177-3AD203B41FA5}">
                      <a16:colId xmlns:a16="http://schemas.microsoft.com/office/drawing/2014/main" val="2924736426"/>
                    </a:ext>
                  </a:extLst>
                </a:gridCol>
                <a:gridCol w="1455448">
                  <a:extLst>
                    <a:ext uri="{9D8B030D-6E8A-4147-A177-3AD203B41FA5}">
                      <a16:colId xmlns:a16="http://schemas.microsoft.com/office/drawing/2014/main" val="2619608745"/>
                    </a:ext>
                  </a:extLst>
                </a:gridCol>
                <a:gridCol w="1455448">
                  <a:extLst>
                    <a:ext uri="{9D8B030D-6E8A-4147-A177-3AD203B41FA5}">
                      <a16:colId xmlns:a16="http://schemas.microsoft.com/office/drawing/2014/main" val="420451963"/>
                    </a:ext>
                  </a:extLst>
                </a:gridCol>
                <a:gridCol w="1505477">
                  <a:extLst>
                    <a:ext uri="{9D8B030D-6E8A-4147-A177-3AD203B41FA5}">
                      <a16:colId xmlns:a16="http://schemas.microsoft.com/office/drawing/2014/main" val="1547195683"/>
                    </a:ext>
                  </a:extLst>
                </a:gridCol>
                <a:gridCol w="1455448">
                  <a:extLst>
                    <a:ext uri="{9D8B030D-6E8A-4147-A177-3AD203B41FA5}">
                      <a16:colId xmlns:a16="http://schemas.microsoft.com/office/drawing/2014/main" val="4242128625"/>
                    </a:ext>
                  </a:extLst>
                </a:gridCol>
                <a:gridCol w="1755623">
                  <a:extLst>
                    <a:ext uri="{9D8B030D-6E8A-4147-A177-3AD203B41FA5}">
                      <a16:colId xmlns:a16="http://schemas.microsoft.com/office/drawing/2014/main" val="1238759795"/>
                    </a:ext>
                  </a:extLst>
                </a:gridCol>
              </a:tblGrid>
              <a:tr h="171450">
                <a:tc gridSpan="2">
                  <a:txBody>
                    <a:bodyPr/>
                    <a:lstStyle/>
                    <a:p>
                      <a:pPr algn="ctr"/>
                      <a:r>
                        <a:rPr lang="en-GB" sz="1200">
                          <a:effectLst/>
                        </a:rPr>
                        <a:t>Zone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hMerge="1">
                  <a:txBody>
                    <a:bodyPr/>
                    <a:lstStyle/>
                    <a:p>
                      <a:endParaRPr lang="en-US"/>
                    </a:p>
                  </a:txBody>
                  <a:tcPr/>
                </a:tc>
                <a:tc>
                  <a:txBody>
                    <a:bodyPr/>
                    <a:lstStyle/>
                    <a:p>
                      <a:r>
                        <a:rPr lang="en-GB" sz="1200">
                          <a:effectLst/>
                        </a:rPr>
                        <a:t>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3</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1571161153"/>
                  </a:ext>
                </a:extLst>
              </a:tr>
              <a:tr h="222421">
                <a:tc gridSpan="2">
                  <a:txBody>
                    <a:bodyPr/>
                    <a:lstStyle/>
                    <a:p>
                      <a:pPr algn="ctr"/>
                      <a:r>
                        <a:rPr lang="en-GB" sz="1200">
                          <a:effectLst/>
                        </a:rPr>
                        <a:t>Sample size (N)</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hMerge="1">
                  <a:txBody>
                    <a:bodyPr/>
                    <a:lstStyle/>
                    <a:p>
                      <a:endParaRPr lang="en-US"/>
                    </a:p>
                  </a:txBody>
                  <a:tcPr/>
                </a:tc>
                <a:tc>
                  <a:txBody>
                    <a:bodyPr/>
                    <a:lstStyle/>
                    <a:p>
                      <a:r>
                        <a:rPr lang="en-GB" sz="1200">
                          <a:effectLst/>
                        </a:rPr>
                        <a:t>75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18</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12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49</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154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577666500"/>
                  </a:ext>
                </a:extLst>
              </a:tr>
              <a:tr h="222421">
                <a:tc gridSpan="2">
                  <a:txBody>
                    <a:bodyPr/>
                    <a:lstStyle/>
                    <a:p>
                      <a:pPr algn="ctr"/>
                      <a:r>
                        <a:rPr lang="en-GB" sz="1200">
                          <a:effectLst/>
                        </a:rPr>
                        <a:t>States</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hMerge="1">
                  <a:txBody>
                    <a:bodyPr/>
                    <a:lstStyle/>
                    <a:p>
                      <a:endParaRPr lang="en-US"/>
                    </a:p>
                  </a:txBody>
                  <a:tcPr/>
                </a:tc>
                <a:tc>
                  <a:txBody>
                    <a:bodyPr/>
                    <a:lstStyle/>
                    <a:p>
                      <a:r>
                        <a:rPr lang="en-GB" sz="1200" b="1" dirty="0">
                          <a:effectLst/>
                        </a:rPr>
                        <a:t>Sau Paulo</a:t>
                      </a:r>
                      <a:endParaRPr lang="en-GB"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b="1" dirty="0">
                          <a:effectLst/>
                        </a:rPr>
                        <a:t>Rio de Janeiro</a:t>
                      </a:r>
                      <a:endParaRPr lang="en-GB"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b="1" dirty="0">
                          <a:effectLst/>
                        </a:rPr>
                        <a:t>Minas Gerais</a:t>
                      </a:r>
                      <a:endParaRPr lang="en-GB"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b="1" dirty="0">
                          <a:effectLst/>
                        </a:rPr>
                        <a:t>Rest of Brazil</a:t>
                      </a:r>
                      <a:endParaRPr lang="en-GB"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b="1" dirty="0">
                          <a:effectLst/>
                        </a:rPr>
                        <a:t>Overall Brazil</a:t>
                      </a:r>
                      <a:endParaRPr lang="en-GB"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1018554875"/>
                  </a:ext>
                </a:extLst>
              </a:tr>
              <a:tr h="401790">
                <a:tc rowSpan="8">
                  <a:txBody>
                    <a:bodyPr/>
                    <a:lstStyle/>
                    <a:p>
                      <a:pPr algn="ctr"/>
                      <a:r>
                        <a:rPr lang="en-GB" sz="1200" dirty="0">
                          <a:effectLst/>
                        </a:rPr>
                        <a:t>Fast onset climatic events</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pPr algn="ctr"/>
                      <a:r>
                        <a:rPr lang="en-GB" sz="1200">
                          <a:effectLst/>
                        </a:rPr>
                        <a:t>Willingness to live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M=0.8128, SD=0.25038</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M=0.8429, SD=0.21402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M=0.6898, SD=0.28472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M=0.7560, SD=0.26183</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M=0.7890, SD=0.24764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689138684"/>
                  </a:ext>
                </a:extLst>
              </a:tr>
              <a:tr h="401790">
                <a:tc vMerge="1">
                  <a:txBody>
                    <a:bodyPr/>
                    <a:lstStyle/>
                    <a:p>
                      <a:endParaRPr lang="en-US"/>
                    </a:p>
                  </a:txBody>
                  <a:tcPr/>
                </a:tc>
                <a:tc>
                  <a:txBody>
                    <a:bodyPr/>
                    <a:lstStyle/>
                    <a:p>
                      <a:pPr algn="ctr"/>
                      <a:r>
                        <a:rPr lang="en-GB" sz="1200">
                          <a:effectLst/>
                        </a:rPr>
                        <a:t>Willingness to leave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M=0.6228, SD=0.25754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M=0.7498, SD=0.20938</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M=0.6146, SD=23440</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M=0.5849, SD=0.24263</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M=0.6249, SD=0.24764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3849047804"/>
                  </a:ext>
                </a:extLst>
              </a:tr>
              <a:tr h="222421">
                <a:tc vMerge="1">
                  <a:txBody>
                    <a:bodyPr/>
                    <a:lstStyle/>
                    <a:p>
                      <a:endParaRPr lang="en-US"/>
                    </a:p>
                  </a:txBody>
                  <a:tcPr/>
                </a:tc>
                <a:tc>
                  <a:txBody>
                    <a:bodyPr/>
                    <a:lstStyle/>
                    <a:p>
                      <a:pPr algn="ctr"/>
                      <a:r>
                        <a:rPr lang="en-GB" sz="1200">
                          <a:effectLst/>
                        </a:rPr>
                        <a:t>Mean difference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0.18995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0.09310</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0.0752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0.17112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0.16416</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3913009678"/>
                  </a:ext>
                </a:extLst>
              </a:tr>
              <a:tr h="222421">
                <a:tc vMerge="1">
                  <a:txBody>
                    <a:bodyPr/>
                    <a:lstStyle/>
                    <a:p>
                      <a:endParaRPr lang="en-US"/>
                    </a:p>
                  </a:txBody>
                  <a:tcPr/>
                </a:tc>
                <a:tc>
                  <a:txBody>
                    <a:bodyPr/>
                    <a:lstStyle/>
                    <a:p>
                      <a:pPr algn="ctr"/>
                      <a:r>
                        <a:rPr lang="en-GB" sz="1200">
                          <a:effectLst/>
                        </a:rPr>
                        <a:t>T(N-1)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7.210</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3.920</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1.048</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5.501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9.437</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3913930403"/>
                  </a:ext>
                </a:extLst>
              </a:tr>
              <a:tr h="222421">
                <a:tc vMerge="1">
                  <a:txBody>
                    <a:bodyPr/>
                    <a:lstStyle/>
                    <a:p>
                      <a:endParaRPr lang="en-US"/>
                    </a:p>
                  </a:txBody>
                  <a:tcPr/>
                </a:tc>
                <a:tc>
                  <a:txBody>
                    <a:bodyPr/>
                    <a:lstStyle/>
                    <a:p>
                      <a:pPr algn="ctr"/>
                      <a:r>
                        <a:rPr lang="en-GB" sz="1200">
                          <a:effectLst/>
                        </a:rPr>
                        <a:t>2-tailed Sig(p)</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&lt;0.001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=0.001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=0.317</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&lt;0.001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&lt;0.001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777936993"/>
                  </a:ext>
                </a:extLst>
              </a:tr>
              <a:tr h="222421">
                <a:tc vMerge="1">
                  <a:txBody>
                    <a:bodyPr/>
                    <a:lstStyle/>
                    <a:p>
                      <a:endParaRPr lang="en-US"/>
                    </a:p>
                  </a:txBody>
                  <a:tcPr/>
                </a:tc>
                <a:tc>
                  <a:txBody>
                    <a:bodyPr/>
                    <a:lstStyle/>
                    <a:p>
                      <a:pPr algn="ctr"/>
                      <a:r>
                        <a:rPr lang="en-GB" sz="1200">
                          <a:effectLst/>
                        </a:rPr>
                        <a:t>95% CI Range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0.13746 to 0.24244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0.07745 to 0.24373</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-0.08275 to 0.23305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0.10857 to 0.23367</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0.12979 to 0.19852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3359644847"/>
                  </a:ext>
                </a:extLst>
              </a:tr>
              <a:tr h="222421">
                <a:tc vMerge="1">
                  <a:txBody>
                    <a:bodyPr/>
                    <a:lstStyle/>
                    <a:p>
                      <a:endParaRPr lang="en-US"/>
                    </a:p>
                  </a:txBody>
                  <a:tcPr/>
                </a:tc>
                <a:tc>
                  <a:txBody>
                    <a:bodyPr/>
                    <a:lstStyle/>
                    <a:p>
                      <a:pPr algn="ctr"/>
                      <a:r>
                        <a:rPr lang="en-GB" sz="1200">
                          <a:effectLst/>
                        </a:rPr>
                        <a:t>Eta squared statistic</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0.4126</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0.4748</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0.3866</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0.3664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3472593409"/>
                  </a:ext>
                </a:extLst>
              </a:tr>
              <a:tr h="222421">
                <a:tc vMerge="1">
                  <a:txBody>
                    <a:bodyPr/>
                    <a:lstStyle/>
                    <a:p>
                      <a:endParaRPr lang="en-US"/>
                    </a:p>
                  </a:txBody>
                  <a:tcPr/>
                </a:tc>
                <a:tc>
                  <a:txBody>
                    <a:bodyPr/>
                    <a:lstStyle/>
                    <a:p>
                      <a:pPr algn="ctr"/>
                      <a:r>
                        <a:rPr lang="en-GB" sz="1200">
                          <a:effectLst/>
                        </a:rPr>
                        <a:t>Effect</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Large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Large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Large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Large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2943331783"/>
                  </a:ext>
                </a:extLst>
              </a:tr>
              <a:tr h="401790">
                <a:tc rowSpan="8">
                  <a:txBody>
                    <a:bodyPr/>
                    <a:lstStyle/>
                    <a:p>
                      <a:pPr algn="ctr"/>
                      <a:r>
                        <a:rPr lang="en-GB" sz="1200" dirty="0">
                          <a:effectLst/>
                        </a:rPr>
                        <a:t>Slow onset climatic events</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pPr algn="ctr"/>
                      <a:r>
                        <a:rPr lang="en-GB" sz="1200">
                          <a:effectLst/>
                        </a:rPr>
                        <a:t>Willingness to live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M=0.6378, SD=0.23504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M=0.6915, SD=0.24225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M=0.6046, SD=0.22704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M=0.6421, SD=0.24263</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M=0.632844, SD=0.241564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658458828"/>
                  </a:ext>
                </a:extLst>
              </a:tr>
              <a:tr h="401790">
                <a:tc vMerge="1">
                  <a:txBody>
                    <a:bodyPr/>
                    <a:lstStyle/>
                    <a:p>
                      <a:endParaRPr lang="en-US"/>
                    </a:p>
                  </a:txBody>
                  <a:tcPr/>
                </a:tc>
                <a:tc>
                  <a:txBody>
                    <a:bodyPr/>
                    <a:lstStyle/>
                    <a:p>
                      <a:pPr algn="ctr"/>
                      <a:r>
                        <a:rPr lang="en-GB" sz="1200">
                          <a:effectLst/>
                        </a:rPr>
                        <a:t>Willingness to leave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M=0.5577, SD=0.22322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M=0.5309, SD=0.23158</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M=0.4945, SD=0.24103</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M=0.5248, SD=0.21852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M=0.530608, SD=0.23032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849981149"/>
                  </a:ext>
                </a:extLst>
              </a:tr>
              <a:tr h="222421">
                <a:tc vMerge="1">
                  <a:txBody>
                    <a:bodyPr/>
                    <a:lstStyle/>
                    <a:p>
                      <a:endParaRPr lang="en-US"/>
                    </a:p>
                  </a:txBody>
                  <a:tcPr/>
                </a:tc>
                <a:tc>
                  <a:txBody>
                    <a:bodyPr/>
                    <a:lstStyle/>
                    <a:p>
                      <a:pPr algn="ctr"/>
                      <a:r>
                        <a:rPr lang="en-GB" sz="1200">
                          <a:effectLst/>
                        </a:rPr>
                        <a:t>Mean difference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0.8012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0.16059</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0.11004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0.11725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0.1022356</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1565379154"/>
                  </a:ext>
                </a:extLst>
              </a:tr>
              <a:tr h="222421">
                <a:tc vMerge="1">
                  <a:txBody>
                    <a:bodyPr/>
                    <a:lstStyle/>
                    <a:p>
                      <a:endParaRPr lang="en-US"/>
                    </a:p>
                  </a:txBody>
                  <a:tcPr/>
                </a:tc>
                <a:tc>
                  <a:txBody>
                    <a:bodyPr/>
                    <a:lstStyle/>
                    <a:p>
                      <a:pPr algn="ctr"/>
                      <a:r>
                        <a:rPr lang="en-GB" sz="1200">
                          <a:effectLst/>
                        </a:rPr>
                        <a:t>T(N-1)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3.615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4.075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1.725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4.161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6.684</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221509440"/>
                  </a:ext>
                </a:extLst>
              </a:tr>
              <a:tr h="222421">
                <a:tc vMerge="1">
                  <a:txBody>
                    <a:bodyPr/>
                    <a:lstStyle/>
                    <a:p>
                      <a:endParaRPr lang="en-US"/>
                    </a:p>
                  </a:txBody>
                  <a:tcPr/>
                </a:tc>
                <a:tc>
                  <a:txBody>
                    <a:bodyPr/>
                    <a:lstStyle/>
                    <a:p>
                      <a:pPr algn="ctr"/>
                      <a:r>
                        <a:rPr lang="en-GB" sz="1200">
                          <a:effectLst/>
                        </a:rPr>
                        <a:t>2-tailed Sig(p)</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&lt;0.001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&lt;0.001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=0.108</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&lt;0.001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&lt;0.001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1119726080"/>
                  </a:ext>
                </a:extLst>
              </a:tr>
              <a:tr h="222421">
                <a:tc vMerge="1">
                  <a:txBody>
                    <a:bodyPr/>
                    <a:lstStyle/>
                    <a:p>
                      <a:endParaRPr lang="en-US"/>
                    </a:p>
                  </a:txBody>
                  <a:tcPr/>
                </a:tc>
                <a:tc>
                  <a:txBody>
                    <a:bodyPr/>
                    <a:lstStyle/>
                    <a:p>
                      <a:pPr algn="ctr"/>
                      <a:r>
                        <a:rPr lang="en-GB" sz="1200">
                          <a:effectLst/>
                        </a:rPr>
                        <a:t>95% CI Range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0.03595 to 0.12428</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0.07745 to 0.24373</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-0.02774 to 0.24783</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0.6060 to 0.17390</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0.06872 to 0.12981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52688061"/>
                  </a:ext>
                </a:extLst>
              </a:tr>
              <a:tr h="222421">
                <a:tc vMerge="1">
                  <a:txBody>
                    <a:bodyPr/>
                    <a:lstStyle/>
                    <a:p>
                      <a:endParaRPr lang="en-US"/>
                    </a:p>
                  </a:txBody>
                  <a:tcPr/>
                </a:tc>
                <a:tc>
                  <a:txBody>
                    <a:bodyPr/>
                    <a:lstStyle/>
                    <a:p>
                      <a:pPr algn="ctr"/>
                      <a:r>
                        <a:rPr lang="en-GB" sz="1200">
                          <a:effectLst/>
                        </a:rPr>
                        <a:t>Eta squared statistic</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0.1501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0.4941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0.2651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0.2111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4134295136"/>
                  </a:ext>
                </a:extLst>
              </a:tr>
              <a:tr h="222421">
                <a:tc vMerge="1">
                  <a:txBody>
                    <a:bodyPr/>
                    <a:lstStyle/>
                    <a:p>
                      <a:endParaRPr lang="en-US"/>
                    </a:p>
                  </a:txBody>
                  <a:tcPr/>
                </a:tc>
                <a:tc>
                  <a:txBody>
                    <a:bodyPr/>
                    <a:lstStyle/>
                    <a:p>
                      <a:pPr algn="ctr"/>
                      <a:r>
                        <a:rPr lang="en-GB" sz="1200">
                          <a:effectLst/>
                        </a:rPr>
                        <a:t>Effect</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Large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Large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a:effectLst/>
                        </a:rPr>
                        <a:t>Large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tc>
                  <a:txBody>
                    <a:bodyPr/>
                    <a:lstStyle/>
                    <a:p>
                      <a:r>
                        <a:rPr lang="en-GB" sz="1200" dirty="0">
                          <a:effectLst/>
                        </a:rPr>
                        <a:t>Large</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806" marR="30806" marT="0" marB="0"/>
                </a:tc>
                <a:extLst>
                  <a:ext uri="{0D108BD9-81ED-4DB2-BD59-A6C34878D82A}">
                    <a16:rowId xmlns:a16="http://schemas.microsoft.com/office/drawing/2014/main" val="696701396"/>
                  </a:ext>
                </a:extLst>
              </a:tr>
            </a:tbl>
          </a:graphicData>
        </a:graphic>
      </p:graphicFrame>
    </p:spTree>
    <p:extLst>
      <p:ext uri="{BB962C8B-B14F-4D97-AF65-F5344CB8AC3E}">
        <p14:creationId xmlns:p14="http://schemas.microsoft.com/office/powerpoint/2010/main" val="283353351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D683-B509-E383-B6CC-80BE08B5B8F0}"/>
              </a:ext>
            </a:extLst>
          </p:cNvPr>
          <p:cNvSpPr>
            <a:spLocks noGrp="1"/>
          </p:cNvSpPr>
          <p:nvPr>
            <p:ph type="title"/>
          </p:nvPr>
        </p:nvSpPr>
        <p:spPr/>
        <p:txBody>
          <a:bodyPr/>
          <a:lstStyle/>
          <a:p>
            <a:r>
              <a:rPr lang="en-US" dirty="0"/>
              <a:t>Reason-based choice.</a:t>
            </a:r>
          </a:p>
        </p:txBody>
      </p:sp>
      <p:pic>
        <p:nvPicPr>
          <p:cNvPr id="5" name="Content Placeholder 4" descr="A screenshot of a questionnaire&#10;&#10;Description automatically generated">
            <a:extLst>
              <a:ext uri="{FF2B5EF4-FFF2-40B4-BE49-F238E27FC236}">
                <a16:creationId xmlns:a16="http://schemas.microsoft.com/office/drawing/2014/main" id="{C9F91D45-274A-85AC-C158-7DE663C0ACAF}"/>
              </a:ext>
            </a:extLst>
          </p:cNvPr>
          <p:cNvPicPr>
            <a:picLocks noGrp="1" noChangeAspect="1"/>
          </p:cNvPicPr>
          <p:nvPr>
            <p:ph idx="1"/>
          </p:nvPr>
        </p:nvPicPr>
        <p:blipFill>
          <a:blip r:embed="rId2"/>
          <a:stretch>
            <a:fillRect/>
          </a:stretch>
        </p:blipFill>
        <p:spPr>
          <a:xfrm>
            <a:off x="4510608" y="3746935"/>
            <a:ext cx="7681392" cy="2515636"/>
          </a:xfrm>
        </p:spPr>
      </p:pic>
      <p:pic>
        <p:nvPicPr>
          <p:cNvPr id="7" name="Picture 6" descr="A screenshot of a computer&#10;&#10;Description automatically generated">
            <a:extLst>
              <a:ext uri="{FF2B5EF4-FFF2-40B4-BE49-F238E27FC236}">
                <a16:creationId xmlns:a16="http://schemas.microsoft.com/office/drawing/2014/main" id="{12653A52-A78E-1286-4C81-26152F85E141}"/>
              </a:ext>
            </a:extLst>
          </p:cNvPr>
          <p:cNvPicPr>
            <a:picLocks noChangeAspect="1"/>
          </p:cNvPicPr>
          <p:nvPr/>
        </p:nvPicPr>
        <p:blipFill>
          <a:blip r:embed="rId3"/>
          <a:stretch>
            <a:fillRect/>
          </a:stretch>
        </p:blipFill>
        <p:spPr>
          <a:xfrm>
            <a:off x="124497" y="1212871"/>
            <a:ext cx="6057027" cy="3424837"/>
          </a:xfrm>
          <a:prstGeom prst="rect">
            <a:avLst/>
          </a:prstGeom>
        </p:spPr>
      </p:pic>
      <p:sp>
        <p:nvSpPr>
          <p:cNvPr id="56" name="Frame 55">
            <a:extLst>
              <a:ext uri="{FF2B5EF4-FFF2-40B4-BE49-F238E27FC236}">
                <a16:creationId xmlns:a16="http://schemas.microsoft.com/office/drawing/2014/main" id="{CBDC443E-0F95-3935-EDFE-400AA37D8AED}"/>
              </a:ext>
            </a:extLst>
          </p:cNvPr>
          <p:cNvSpPr/>
          <p:nvPr/>
        </p:nvSpPr>
        <p:spPr>
          <a:xfrm>
            <a:off x="1020242" y="3733165"/>
            <a:ext cx="3086100" cy="12715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ame 56">
            <a:extLst>
              <a:ext uri="{FF2B5EF4-FFF2-40B4-BE49-F238E27FC236}">
                <a16:creationId xmlns:a16="http://schemas.microsoft.com/office/drawing/2014/main" id="{437B5181-F8A1-942C-8CB4-B5DAA6276665}"/>
              </a:ext>
            </a:extLst>
          </p:cNvPr>
          <p:cNvSpPr/>
          <p:nvPr/>
        </p:nvSpPr>
        <p:spPr>
          <a:xfrm>
            <a:off x="7451544" y="5503872"/>
            <a:ext cx="3341511" cy="99342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36498D7-203F-8AED-2CDA-2DB98D37A636}"/>
              </a:ext>
            </a:extLst>
          </p:cNvPr>
          <p:cNvSpPr txBox="1"/>
          <p:nvPr/>
        </p:nvSpPr>
        <p:spPr>
          <a:xfrm>
            <a:off x="1844986" y="4107349"/>
            <a:ext cx="1436612" cy="523220"/>
          </a:xfrm>
          <a:prstGeom prst="rect">
            <a:avLst/>
          </a:prstGeom>
          <a:noFill/>
        </p:spPr>
        <p:txBody>
          <a:bodyPr wrap="none" rtlCol="0">
            <a:spAutoFit/>
          </a:bodyPr>
          <a:lstStyle/>
          <a:p>
            <a:r>
              <a:rPr lang="en-US" sz="2800" b="1" dirty="0">
                <a:solidFill>
                  <a:schemeClr val="accent1">
                    <a:lumMod val="75000"/>
                  </a:schemeClr>
                </a:solidFill>
              </a:rPr>
              <a:t>Liberal!</a:t>
            </a:r>
          </a:p>
        </p:txBody>
      </p:sp>
      <p:sp>
        <p:nvSpPr>
          <p:cNvPr id="59" name="TextBox 58">
            <a:extLst>
              <a:ext uri="{FF2B5EF4-FFF2-40B4-BE49-F238E27FC236}">
                <a16:creationId xmlns:a16="http://schemas.microsoft.com/office/drawing/2014/main" id="{4ABE9E2E-8DFB-6408-1008-A5719790F5E5}"/>
              </a:ext>
            </a:extLst>
          </p:cNvPr>
          <p:cNvSpPr txBox="1"/>
          <p:nvPr/>
        </p:nvSpPr>
        <p:spPr>
          <a:xfrm>
            <a:off x="7977187" y="5753471"/>
            <a:ext cx="2574744" cy="523220"/>
          </a:xfrm>
          <a:prstGeom prst="rect">
            <a:avLst/>
          </a:prstGeom>
          <a:noFill/>
        </p:spPr>
        <p:txBody>
          <a:bodyPr wrap="none" rtlCol="0">
            <a:spAutoFit/>
          </a:bodyPr>
          <a:lstStyle/>
          <a:p>
            <a:r>
              <a:rPr lang="en-US" sz="2800" b="1" dirty="0">
                <a:solidFill>
                  <a:schemeClr val="accent1">
                    <a:lumMod val="75000"/>
                  </a:schemeClr>
                </a:solidFill>
              </a:rPr>
              <a:t>Conservative!</a:t>
            </a:r>
          </a:p>
        </p:txBody>
      </p:sp>
    </p:spTree>
    <p:extLst>
      <p:ext uri="{BB962C8B-B14F-4D97-AF65-F5344CB8AC3E}">
        <p14:creationId xmlns:p14="http://schemas.microsoft.com/office/powerpoint/2010/main" val="167752132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904AED29-F962-4396-BDB1-751E9376C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1695" cy="6858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16">
            <a:extLst>
              <a:ext uri="{FF2B5EF4-FFF2-40B4-BE49-F238E27FC236}">
                <a16:creationId xmlns:a16="http://schemas.microsoft.com/office/drawing/2014/main" id="{76250A30-57A4-4633-8279-629424B3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87058"/>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66" name="Freeform 5">
            <a:extLst>
              <a:ext uri="{FF2B5EF4-FFF2-40B4-BE49-F238E27FC236}">
                <a16:creationId xmlns:a16="http://schemas.microsoft.com/office/drawing/2014/main" id="{EAD164B0-269D-4BFF-9191-D43FD07B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05" y="4065581"/>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4E72A2F7-E269-79C5-25A3-8CC4A97A0384}"/>
              </a:ext>
            </a:extLst>
          </p:cNvPr>
          <p:cNvSpPr>
            <a:spLocks noGrp="1"/>
          </p:cNvSpPr>
          <p:nvPr>
            <p:ph type="title"/>
          </p:nvPr>
        </p:nvSpPr>
        <p:spPr>
          <a:xfrm>
            <a:off x="611853" y="4885339"/>
            <a:ext cx="10968294" cy="1237087"/>
          </a:xfrm>
        </p:spPr>
        <p:txBody>
          <a:bodyPr vert="horz" lIns="91440" tIns="45720" rIns="91440" bIns="45720" rtlCol="0">
            <a:normAutofit/>
          </a:bodyPr>
          <a:lstStyle/>
          <a:p>
            <a:r>
              <a:rPr lang="en-US">
                <a:solidFill>
                  <a:srgbClr val="FFFFFF"/>
                </a:solidFill>
              </a:rPr>
              <a:t>Endowment effect.</a:t>
            </a:r>
          </a:p>
        </p:txBody>
      </p:sp>
      <p:pic>
        <p:nvPicPr>
          <p:cNvPr id="7" name="Picture 6" descr="A close-up of a fountain pen&#10;&#10;Description automatically generated">
            <a:extLst>
              <a:ext uri="{FF2B5EF4-FFF2-40B4-BE49-F238E27FC236}">
                <a16:creationId xmlns:a16="http://schemas.microsoft.com/office/drawing/2014/main" id="{83DDA58A-BED9-25B7-0A6F-BFFB13E65671}"/>
              </a:ext>
            </a:extLst>
          </p:cNvPr>
          <p:cNvPicPr>
            <a:picLocks noChangeAspect="1"/>
          </p:cNvPicPr>
          <p:nvPr/>
        </p:nvPicPr>
        <p:blipFill rotWithShape="1">
          <a:blip r:embed="rId2"/>
          <a:srcRect t="3415" b="4570"/>
          <a:stretch/>
        </p:blipFill>
        <p:spPr>
          <a:xfrm>
            <a:off x="5468661" y="1097319"/>
            <a:ext cx="3228442" cy="2658733"/>
          </a:xfrm>
          <a:prstGeom prst="rect">
            <a:avLst/>
          </a:prstGeom>
          <a:effectLst/>
        </p:spPr>
      </p:pic>
      <p:pic>
        <p:nvPicPr>
          <p:cNvPr id="5" name="Content Placeholder 4" descr="A coffee mug with a brown liquid&#10;&#10;Description automatically generated">
            <a:extLst>
              <a:ext uri="{FF2B5EF4-FFF2-40B4-BE49-F238E27FC236}">
                <a16:creationId xmlns:a16="http://schemas.microsoft.com/office/drawing/2014/main" id="{3FE99068-D3AE-A8F9-E1FD-B75388A3735F}"/>
              </a:ext>
            </a:extLst>
          </p:cNvPr>
          <p:cNvPicPr>
            <a:picLocks noChangeAspect="1"/>
          </p:cNvPicPr>
          <p:nvPr/>
        </p:nvPicPr>
        <p:blipFill rotWithShape="1">
          <a:blip r:embed="rId3"/>
          <a:srcRect t="37939" r="-1" b="3681"/>
          <a:stretch/>
        </p:blipFill>
        <p:spPr>
          <a:xfrm>
            <a:off x="1505037" y="1276416"/>
            <a:ext cx="2827063" cy="2364705"/>
          </a:xfrm>
          <a:prstGeom prst="rect">
            <a:avLst/>
          </a:prstGeom>
          <a:effectLst/>
        </p:spPr>
      </p:pic>
      <p:cxnSp>
        <p:nvCxnSpPr>
          <p:cNvPr id="9" name="Straight Connector 8">
            <a:extLst>
              <a:ext uri="{FF2B5EF4-FFF2-40B4-BE49-F238E27FC236}">
                <a16:creationId xmlns:a16="http://schemas.microsoft.com/office/drawing/2014/main" id="{DF669947-7FC8-C993-ECA3-60420BF8CF17}"/>
              </a:ext>
            </a:extLst>
          </p:cNvPr>
          <p:cNvCxnSpPr/>
          <p:nvPr/>
        </p:nvCxnSpPr>
        <p:spPr>
          <a:xfrm>
            <a:off x="5093118" y="664816"/>
            <a:ext cx="0" cy="3311872"/>
          </a:xfrm>
          <a:prstGeom prst="line">
            <a:avLst/>
          </a:prstGeom>
        </p:spPr>
        <p:style>
          <a:lnRef idx="1">
            <a:schemeClr val="accent1"/>
          </a:lnRef>
          <a:fillRef idx="0">
            <a:schemeClr val="accent1"/>
          </a:fillRef>
          <a:effectRef idx="0">
            <a:schemeClr val="accent1"/>
          </a:effectRef>
          <a:fontRef idx="minor">
            <a:schemeClr val="tx1"/>
          </a:fontRef>
        </p:style>
      </p:cxnSp>
      <p:sp>
        <p:nvSpPr>
          <p:cNvPr id="10" name="Doughnut 9">
            <a:extLst>
              <a:ext uri="{FF2B5EF4-FFF2-40B4-BE49-F238E27FC236}">
                <a16:creationId xmlns:a16="http://schemas.microsoft.com/office/drawing/2014/main" id="{1AB6E265-D4DF-8030-A0E9-E2A8AED884EF}"/>
              </a:ext>
            </a:extLst>
          </p:cNvPr>
          <p:cNvSpPr/>
          <p:nvPr/>
        </p:nvSpPr>
        <p:spPr>
          <a:xfrm>
            <a:off x="3720331" y="842468"/>
            <a:ext cx="1372788" cy="1376778"/>
          </a:xfrm>
          <a:prstGeom prst="donut">
            <a:avLst>
              <a:gd name="adj" fmla="val 44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E42D2AC-8173-5947-DBF0-58C8549B5280}"/>
              </a:ext>
            </a:extLst>
          </p:cNvPr>
          <p:cNvSpPr txBox="1"/>
          <p:nvPr/>
        </p:nvSpPr>
        <p:spPr>
          <a:xfrm rot="20750104">
            <a:off x="3903122" y="1383535"/>
            <a:ext cx="986167" cy="486287"/>
          </a:xfrm>
          <a:prstGeom prst="rect">
            <a:avLst/>
          </a:prstGeom>
          <a:noFill/>
        </p:spPr>
        <p:txBody>
          <a:bodyPr wrap="none" rtlCol="0">
            <a:spAutoFit/>
          </a:bodyPr>
          <a:lstStyle/>
          <a:p>
            <a:pPr defTabSz="365760">
              <a:spcAft>
                <a:spcPts val="600"/>
              </a:spcAft>
            </a:pPr>
            <a:r>
              <a:rPr lang="en-US" sz="2560" b="1" kern="1200">
                <a:solidFill>
                  <a:srgbClr val="FF6060"/>
                </a:solidFill>
                <a:latin typeface="+mn-lt"/>
                <a:ea typeface="+mn-ea"/>
                <a:cs typeface="+mn-cs"/>
              </a:rPr>
              <a:t>MINE</a:t>
            </a:r>
            <a:endParaRPr lang="en-US" sz="3200" b="1">
              <a:solidFill>
                <a:srgbClr val="FF0000"/>
              </a:solidFill>
            </a:endParaRPr>
          </a:p>
        </p:txBody>
      </p:sp>
      <p:sp>
        <p:nvSpPr>
          <p:cNvPr id="15" name="&quot;No&quot; Symbol 14">
            <a:extLst>
              <a:ext uri="{FF2B5EF4-FFF2-40B4-BE49-F238E27FC236}">
                <a16:creationId xmlns:a16="http://schemas.microsoft.com/office/drawing/2014/main" id="{434E9724-3800-F1B1-544D-0B5A45980391}"/>
              </a:ext>
            </a:extLst>
          </p:cNvPr>
          <p:cNvSpPr/>
          <p:nvPr/>
        </p:nvSpPr>
        <p:spPr>
          <a:xfrm>
            <a:off x="9046081" y="2292926"/>
            <a:ext cx="1660423" cy="1451258"/>
          </a:xfrm>
          <a:prstGeom prst="noSmoking">
            <a:avLst>
              <a:gd name="adj" fmla="val 50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45950DD0-EE9C-D891-F1C0-4EB85315FFBB}"/>
              </a:ext>
            </a:extLst>
          </p:cNvPr>
          <p:cNvSpPr txBox="1"/>
          <p:nvPr/>
        </p:nvSpPr>
        <p:spPr>
          <a:xfrm rot="19791136">
            <a:off x="9128783" y="2813991"/>
            <a:ext cx="1540806" cy="437043"/>
          </a:xfrm>
          <a:prstGeom prst="rect">
            <a:avLst/>
          </a:prstGeom>
          <a:noFill/>
        </p:spPr>
        <p:txBody>
          <a:bodyPr wrap="none" rtlCol="0">
            <a:spAutoFit/>
          </a:bodyPr>
          <a:lstStyle/>
          <a:p>
            <a:pPr defTabSz="365760">
              <a:spcAft>
                <a:spcPts val="600"/>
              </a:spcAft>
            </a:pPr>
            <a:r>
              <a:rPr lang="en-US" sz="2240" b="1" kern="1200">
                <a:solidFill>
                  <a:srgbClr val="FF6060"/>
                </a:solidFill>
                <a:latin typeface="+mn-lt"/>
                <a:ea typeface="+mn-ea"/>
                <a:cs typeface="+mn-cs"/>
              </a:rPr>
              <a:t>NOT MINE</a:t>
            </a:r>
            <a:endParaRPr lang="en-US" sz="2800" b="1">
              <a:solidFill>
                <a:srgbClr val="FF0000"/>
              </a:solidFill>
            </a:endParaRPr>
          </a:p>
        </p:txBody>
      </p:sp>
      <p:sp>
        <p:nvSpPr>
          <p:cNvPr id="55" name="Rectangle 54">
            <a:extLst>
              <a:ext uri="{FF2B5EF4-FFF2-40B4-BE49-F238E27FC236}">
                <a16:creationId xmlns:a16="http://schemas.microsoft.com/office/drawing/2014/main" id="{0F66B74D-2839-7A7E-77D9-F731C4B66652}"/>
              </a:ext>
            </a:extLst>
          </p:cNvPr>
          <p:cNvSpPr/>
          <p:nvPr/>
        </p:nvSpPr>
        <p:spPr>
          <a:xfrm>
            <a:off x="1470493" y="614227"/>
            <a:ext cx="495650" cy="757130"/>
          </a:xfrm>
          <a:prstGeom prst="rect">
            <a:avLst/>
          </a:prstGeom>
          <a:noFill/>
        </p:spPr>
        <p:txBody>
          <a:bodyPr wrap="none" lIns="91440" tIns="45720" rIns="91440" bIns="45720">
            <a:spAutoFit/>
          </a:bodyPr>
          <a:lstStyle/>
          <a:p>
            <a:pPr algn="ctr" defTabSz="365760">
              <a:spcAft>
                <a:spcPts val="600"/>
              </a:spcAft>
            </a:pPr>
            <a:r>
              <a:rPr lang="en-GB" sz="4320" b="1" kern="1200">
                <a:ln w="9525">
                  <a:solidFill>
                    <a:schemeClr val="bg1"/>
                  </a:solidFill>
                  <a:prstDash val="solid"/>
                </a:ln>
                <a:solidFill>
                  <a:srgbClr val="AC7DFF"/>
                </a:solidFill>
                <a:effectLst>
                  <a:outerShdw blurRad="12700" dist="38100" dir="2700000" algn="tl" rotWithShape="0">
                    <a:schemeClr val="accent5">
                      <a:lumMod val="60000"/>
                      <a:lumOff val="40000"/>
                    </a:schemeClr>
                  </a:outerShdw>
                </a:effectLst>
                <a:latin typeface="+mn-lt"/>
                <a:ea typeface="+mn-ea"/>
                <a:cs typeface="+mn-cs"/>
              </a:rPr>
              <a:t>£</a:t>
            </a:r>
            <a:endParaRPr lang="en-GB"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6" name="Rectangle 55">
            <a:extLst>
              <a:ext uri="{FF2B5EF4-FFF2-40B4-BE49-F238E27FC236}">
                <a16:creationId xmlns:a16="http://schemas.microsoft.com/office/drawing/2014/main" id="{467DBB83-0E1B-F1E3-F132-C76FC0F49F47}"/>
              </a:ext>
            </a:extLst>
          </p:cNvPr>
          <p:cNvSpPr/>
          <p:nvPr/>
        </p:nvSpPr>
        <p:spPr>
          <a:xfrm>
            <a:off x="5204416" y="593387"/>
            <a:ext cx="495650" cy="757130"/>
          </a:xfrm>
          <a:prstGeom prst="rect">
            <a:avLst/>
          </a:prstGeom>
          <a:noFill/>
        </p:spPr>
        <p:txBody>
          <a:bodyPr wrap="none" lIns="91440" tIns="45720" rIns="91440" bIns="45720">
            <a:spAutoFit/>
          </a:bodyPr>
          <a:lstStyle/>
          <a:p>
            <a:pPr algn="ctr" defTabSz="365760">
              <a:spcAft>
                <a:spcPts val="600"/>
              </a:spcAft>
            </a:pPr>
            <a:r>
              <a:rPr lang="en-GB" sz="4320" b="1" kern="1200">
                <a:ln w="9525">
                  <a:solidFill>
                    <a:schemeClr val="bg1"/>
                  </a:solidFill>
                  <a:prstDash val="solid"/>
                </a:ln>
                <a:solidFill>
                  <a:srgbClr val="AC7DFF"/>
                </a:solidFill>
                <a:effectLst>
                  <a:outerShdw blurRad="12700" dist="38100" dir="2700000" algn="tl" rotWithShape="0">
                    <a:schemeClr val="accent5">
                      <a:lumMod val="60000"/>
                      <a:lumOff val="40000"/>
                    </a:schemeClr>
                  </a:outerShdw>
                </a:effectLst>
                <a:latin typeface="+mn-lt"/>
                <a:ea typeface="+mn-ea"/>
                <a:cs typeface="+mn-cs"/>
              </a:rPr>
              <a:t>£</a:t>
            </a:r>
            <a:endParaRPr lang="en-GB"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7" name="Rectangle 56">
            <a:extLst>
              <a:ext uri="{FF2B5EF4-FFF2-40B4-BE49-F238E27FC236}">
                <a16:creationId xmlns:a16="http://schemas.microsoft.com/office/drawing/2014/main" id="{7D13533E-C2D8-42DC-1215-F5335950D9EB}"/>
              </a:ext>
            </a:extLst>
          </p:cNvPr>
          <p:cNvSpPr/>
          <p:nvPr/>
        </p:nvSpPr>
        <p:spPr>
          <a:xfrm>
            <a:off x="1836778" y="614227"/>
            <a:ext cx="495650" cy="757130"/>
          </a:xfrm>
          <a:prstGeom prst="rect">
            <a:avLst/>
          </a:prstGeom>
          <a:noFill/>
        </p:spPr>
        <p:txBody>
          <a:bodyPr wrap="none" lIns="91440" tIns="45720" rIns="91440" bIns="45720">
            <a:spAutoFit/>
          </a:bodyPr>
          <a:lstStyle/>
          <a:p>
            <a:pPr algn="ctr" defTabSz="365760">
              <a:spcAft>
                <a:spcPts val="600"/>
              </a:spcAft>
            </a:pPr>
            <a:r>
              <a:rPr lang="en-GB" sz="4320" b="1" kern="1200">
                <a:ln w="9525">
                  <a:solidFill>
                    <a:schemeClr val="bg1"/>
                  </a:solidFill>
                  <a:prstDash val="solid"/>
                </a:ln>
                <a:solidFill>
                  <a:srgbClr val="AC7DFF"/>
                </a:solidFill>
                <a:effectLst>
                  <a:outerShdw blurRad="12700" dist="38100" dir="2700000" algn="tl" rotWithShape="0">
                    <a:schemeClr val="accent5">
                      <a:lumMod val="60000"/>
                      <a:lumOff val="40000"/>
                    </a:schemeClr>
                  </a:outerShdw>
                </a:effectLst>
                <a:latin typeface="+mn-lt"/>
                <a:ea typeface="+mn-ea"/>
                <a:cs typeface="+mn-cs"/>
              </a:rPr>
              <a:t>£</a:t>
            </a:r>
            <a:endParaRPr lang="en-GB" sz="54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237916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9212-92AA-6DFE-1BE0-2330A9AC5FFA}"/>
              </a:ext>
            </a:extLst>
          </p:cNvPr>
          <p:cNvSpPr>
            <a:spLocks noGrp="1"/>
          </p:cNvSpPr>
          <p:nvPr>
            <p:ph type="title"/>
          </p:nvPr>
        </p:nvSpPr>
        <p:spPr>
          <a:xfrm>
            <a:off x="648930" y="629266"/>
            <a:ext cx="9252154" cy="1223983"/>
          </a:xfrm>
        </p:spPr>
        <p:txBody>
          <a:bodyPr>
            <a:normAutofit/>
          </a:bodyPr>
          <a:lstStyle/>
          <a:p>
            <a:r>
              <a:rPr lang="en-US" dirty="0"/>
              <a:t>Essentials to thrive.</a:t>
            </a:r>
          </a:p>
        </p:txBody>
      </p:sp>
      <p:graphicFrame>
        <p:nvGraphicFramePr>
          <p:cNvPr id="5" name="Content Placeholder 4">
            <a:extLst>
              <a:ext uri="{FF2B5EF4-FFF2-40B4-BE49-F238E27FC236}">
                <a16:creationId xmlns:a16="http://schemas.microsoft.com/office/drawing/2014/main" id="{233738E4-8616-6667-974D-31E664064971}"/>
              </a:ext>
            </a:extLst>
          </p:cNvPr>
          <p:cNvGraphicFramePr>
            <a:graphicFrameLocks noGrp="1"/>
          </p:cNvGraphicFramePr>
          <p:nvPr>
            <p:ph idx="1"/>
            <p:extLst>
              <p:ext uri="{D42A27DB-BD31-4B8C-83A1-F6EECF244321}">
                <p14:modId xmlns:p14="http://schemas.microsoft.com/office/powerpoint/2010/main" val="2280901206"/>
              </p:ext>
            </p:extLst>
          </p:nvPr>
        </p:nvGraphicFramePr>
        <p:xfrm>
          <a:off x="228600" y="1409084"/>
          <a:ext cx="6615113" cy="4819650"/>
        </p:xfrm>
        <a:graphic>
          <a:graphicData uri="http://schemas.openxmlformats.org/drawingml/2006/chart">
            <c:chart xmlns:c="http://schemas.openxmlformats.org/drawingml/2006/chart" xmlns:r="http://schemas.openxmlformats.org/officeDocument/2006/relationships" r:id="rId2"/>
          </a:graphicData>
        </a:graphic>
      </p:graphicFrame>
      <p:pic>
        <p:nvPicPr>
          <p:cNvPr id="4" name="Content Placeholder 3">
            <a:extLst>
              <a:ext uri="{FF2B5EF4-FFF2-40B4-BE49-F238E27FC236}">
                <a16:creationId xmlns:a16="http://schemas.microsoft.com/office/drawing/2014/main" id="{FEE7EDF0-09AF-89F0-2B94-7D8195177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797" y="1853249"/>
            <a:ext cx="4292273" cy="354355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0898007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5BD-77F3-5264-5D0E-504FDFD12C9C}"/>
              </a:ext>
            </a:extLst>
          </p:cNvPr>
          <p:cNvSpPr>
            <a:spLocks noGrp="1"/>
          </p:cNvSpPr>
          <p:nvPr>
            <p:ph type="title"/>
          </p:nvPr>
        </p:nvSpPr>
        <p:spPr>
          <a:xfrm>
            <a:off x="2115014" y="0"/>
            <a:ext cx="8610600" cy="1293028"/>
          </a:xfrm>
        </p:spPr>
        <p:txBody>
          <a:bodyPr>
            <a:normAutofit/>
          </a:bodyPr>
          <a:lstStyle/>
          <a:p>
            <a:r>
              <a:rPr lang="en-US" dirty="0"/>
              <a:t>What can improve habitability?</a:t>
            </a:r>
          </a:p>
        </p:txBody>
      </p:sp>
      <p:graphicFrame>
        <p:nvGraphicFramePr>
          <p:cNvPr id="4" name="Content Placeholder 3">
            <a:extLst>
              <a:ext uri="{FF2B5EF4-FFF2-40B4-BE49-F238E27FC236}">
                <a16:creationId xmlns:a16="http://schemas.microsoft.com/office/drawing/2014/main" id="{A75CBA62-8CFD-2EAB-674A-6BF4317C8908}"/>
              </a:ext>
            </a:extLst>
          </p:cNvPr>
          <p:cNvGraphicFramePr>
            <a:graphicFrameLocks noGrp="1"/>
          </p:cNvGraphicFramePr>
          <p:nvPr>
            <p:ph idx="1"/>
            <p:extLst>
              <p:ext uri="{D42A27DB-BD31-4B8C-83A1-F6EECF244321}">
                <p14:modId xmlns:p14="http://schemas.microsoft.com/office/powerpoint/2010/main" val="2538430844"/>
              </p:ext>
            </p:extLst>
          </p:nvPr>
        </p:nvGraphicFramePr>
        <p:xfrm>
          <a:off x="157163" y="1171576"/>
          <a:ext cx="11744325" cy="5529264"/>
        </p:xfrm>
        <a:graphic>
          <a:graphicData uri="http://schemas.openxmlformats.org/drawingml/2006/table">
            <a:tbl>
              <a:tblPr firstRow="1" firstCol="1" bandRow="1">
                <a:tableStyleId>{5C22544A-7EE6-4342-B048-85BDC9FD1C3A}</a:tableStyleId>
              </a:tblPr>
              <a:tblGrid>
                <a:gridCol w="5042399">
                  <a:extLst>
                    <a:ext uri="{9D8B030D-6E8A-4147-A177-3AD203B41FA5}">
                      <a16:colId xmlns:a16="http://schemas.microsoft.com/office/drawing/2014/main" val="2033095911"/>
                    </a:ext>
                  </a:extLst>
                </a:gridCol>
                <a:gridCol w="858338">
                  <a:extLst>
                    <a:ext uri="{9D8B030D-6E8A-4147-A177-3AD203B41FA5}">
                      <a16:colId xmlns:a16="http://schemas.microsoft.com/office/drawing/2014/main" val="2251340891"/>
                    </a:ext>
                  </a:extLst>
                </a:gridCol>
                <a:gridCol w="5843588">
                  <a:extLst>
                    <a:ext uri="{9D8B030D-6E8A-4147-A177-3AD203B41FA5}">
                      <a16:colId xmlns:a16="http://schemas.microsoft.com/office/drawing/2014/main" val="182481696"/>
                    </a:ext>
                  </a:extLst>
                </a:gridCol>
              </a:tblGrid>
              <a:tr h="298879">
                <a:tc>
                  <a:txBody>
                    <a:bodyPr/>
                    <a:lstStyle/>
                    <a:p>
                      <a:r>
                        <a:rPr lang="en-GB" sz="1200" dirty="0">
                          <a:effectLst/>
                        </a:rPr>
                        <a:t>Themes</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Counts</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Improvements suggested</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436471469"/>
                  </a:ext>
                </a:extLst>
              </a:tr>
              <a:tr h="747198">
                <a:tc>
                  <a:txBody>
                    <a:bodyPr/>
                    <a:lstStyle/>
                    <a:p>
                      <a:r>
                        <a:rPr lang="en-GB" sz="1200" dirty="0">
                          <a:effectLst/>
                        </a:rPr>
                        <a:t>Public transportation/mobility</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 41</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Better public transport is needed, including more options, affordability, and connectivity.</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3024813758"/>
                  </a:ext>
                </a:extLst>
              </a:tr>
              <a:tr h="597758">
                <a:tc>
                  <a:txBody>
                    <a:bodyPr/>
                    <a:lstStyle/>
                    <a:p>
                      <a:r>
                        <a:rPr lang="en-GB" sz="1200" dirty="0">
                          <a:effectLst/>
                        </a:rPr>
                        <a:t>Sanitation/Sewage/Waste management</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 25</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Sewage treatment, drainage systems, and waste management are lacking.</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3809629160"/>
                  </a:ext>
                </a:extLst>
              </a:tr>
              <a:tr h="747198">
                <a:tc>
                  <a:txBody>
                    <a:bodyPr/>
                    <a:lstStyle/>
                    <a:p>
                      <a:r>
                        <a:rPr lang="en-GB" sz="1200" dirty="0">
                          <a:effectLst/>
                        </a:rPr>
                        <a:t>Healthcare/Health services</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 22</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More facilities, better equipment, more coverage, and specialized care are needed.</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114783483"/>
                  </a:ext>
                </a:extLst>
              </a:tr>
              <a:tr h="448319">
                <a:tc>
                  <a:txBody>
                    <a:bodyPr/>
                    <a:lstStyle/>
                    <a:p>
                      <a:r>
                        <a:rPr lang="en-GB" sz="1200">
                          <a:effectLst/>
                        </a:rPr>
                        <a:t>Infrastructure/Roads/Housing</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 19</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Paving, asphalt, drainage issues were flagged.</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2780984485"/>
                  </a:ext>
                </a:extLst>
              </a:tr>
              <a:tr h="448319">
                <a:tc>
                  <a:txBody>
                    <a:bodyPr/>
                    <a:lstStyle/>
                    <a:p>
                      <a:r>
                        <a:rPr lang="en-GB" sz="1200">
                          <a:effectLst/>
                        </a:rPr>
                        <a:t>Environment/Air quality/Water quality</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 17</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Reducing fires and deforestation was suggested.</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1048307382"/>
                  </a:ext>
                </a:extLst>
              </a:tr>
              <a:tr h="298879">
                <a:tc>
                  <a:txBody>
                    <a:bodyPr/>
                    <a:lstStyle/>
                    <a:p>
                      <a:r>
                        <a:rPr lang="en-GB" sz="1200">
                          <a:effectLst/>
                        </a:rPr>
                        <a:t>Safety/Security</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 14</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Crime prevention and more personnel needed.</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3618407304"/>
                  </a:ext>
                </a:extLst>
              </a:tr>
              <a:tr h="298879">
                <a:tc>
                  <a:txBody>
                    <a:bodyPr/>
                    <a:lstStyle/>
                    <a:p>
                      <a:r>
                        <a:rPr lang="en-GB" sz="1200">
                          <a:effectLst/>
                        </a:rPr>
                        <a:t>Education/Schools</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 10</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Better quality and access emphasized.</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3583670131"/>
                  </a:ext>
                </a:extLst>
              </a:tr>
              <a:tr h="448319">
                <a:tc>
                  <a:txBody>
                    <a:bodyPr/>
                    <a:lstStyle/>
                    <a:p>
                      <a:r>
                        <a:rPr lang="en-GB" sz="1200">
                          <a:effectLst/>
                        </a:rPr>
                        <a:t>Public policies/Governance</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 9</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Effective management and enforcement of laws needed.</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2698116863"/>
                  </a:ext>
                </a:extLst>
              </a:tr>
              <a:tr h="298879">
                <a:tc>
                  <a:txBody>
                    <a:bodyPr/>
                    <a:lstStyle/>
                    <a:p>
                      <a:r>
                        <a:rPr lang="en-GB" sz="1200">
                          <a:effectLst/>
                        </a:rPr>
                        <a:t>Leisure/Culture/Parks</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 9</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More public spaces for recreation desired.</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3263781050"/>
                  </a:ext>
                </a:extLst>
              </a:tr>
              <a:tr h="298879">
                <a:tc>
                  <a:txBody>
                    <a:bodyPr/>
                    <a:lstStyle/>
                    <a:p>
                      <a:r>
                        <a:rPr lang="en-GB" sz="1200">
                          <a:effectLst/>
                        </a:rPr>
                        <a:t>Employment/Jobs</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 8</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More opportunities locally.</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137796348"/>
                  </a:ext>
                </a:extLst>
              </a:tr>
              <a:tr h="298879">
                <a:tc>
                  <a:txBody>
                    <a:bodyPr/>
                    <a:lstStyle/>
                    <a:p>
                      <a:r>
                        <a:rPr lang="en-GB" sz="1200">
                          <a:effectLst/>
                        </a:rPr>
                        <a:t>Urban heat mitigation.</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 7</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Afforestation/Trees/Green spaces</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824827824"/>
                  </a:ext>
                </a:extLst>
              </a:tr>
              <a:tr h="298879">
                <a:tc>
                  <a:txBody>
                    <a:bodyPr/>
                    <a:lstStyle/>
                    <a:p>
                      <a:r>
                        <a:rPr lang="en-GB" sz="1200">
                          <a:effectLst/>
                        </a:rPr>
                        <a:t>Technology/Internet</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a:effectLst/>
                        </a:rPr>
                        <a:t> 2</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tc>
                  <a:txBody>
                    <a:bodyPr/>
                    <a:lstStyle/>
                    <a:p>
                      <a:r>
                        <a:rPr lang="en-GB" sz="1200" dirty="0">
                          <a:effectLst/>
                        </a:rPr>
                        <a:t>Access to internet/technology</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2525" marR="42525" marT="0" marB="0"/>
                </a:tc>
                <a:extLst>
                  <a:ext uri="{0D108BD9-81ED-4DB2-BD59-A6C34878D82A}">
                    <a16:rowId xmlns:a16="http://schemas.microsoft.com/office/drawing/2014/main" val="4236742492"/>
                  </a:ext>
                </a:extLst>
              </a:tr>
            </a:tbl>
          </a:graphicData>
        </a:graphic>
      </p:graphicFrame>
    </p:spTree>
    <p:extLst>
      <p:ext uri="{BB962C8B-B14F-4D97-AF65-F5344CB8AC3E}">
        <p14:creationId xmlns:p14="http://schemas.microsoft.com/office/powerpoint/2010/main" val="17385006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91000"/>
                <a:satMod val="164000"/>
                <a:lumMod val="74000"/>
              </a:schemeClr>
              <a:schemeClr val="bg2">
                <a:hueMod val="124000"/>
                <a:satMod val="140000"/>
                <a:lumMod val="142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E29D-83F7-CC66-5124-43FB808D1B4B}"/>
              </a:ext>
            </a:extLst>
          </p:cNvPr>
          <p:cNvSpPr>
            <a:spLocks noGrp="1"/>
          </p:cNvSpPr>
          <p:nvPr>
            <p:ph type="title"/>
          </p:nvPr>
        </p:nvSpPr>
        <p:spPr>
          <a:xfrm>
            <a:off x="646111" y="452718"/>
            <a:ext cx="9404723" cy="1400530"/>
          </a:xfrm>
        </p:spPr>
        <p:txBody>
          <a:bodyPr>
            <a:normAutofit/>
          </a:bodyPr>
          <a:lstStyle/>
          <a:p>
            <a:r>
              <a:rPr lang="en-US"/>
              <a:t>Best and worst futures.</a:t>
            </a:r>
            <a:endParaRPr lang="en-US" dirty="0"/>
          </a:p>
        </p:txBody>
      </p:sp>
      <p:graphicFrame>
        <p:nvGraphicFramePr>
          <p:cNvPr id="4" name="Content Placeholder 3">
            <a:extLst>
              <a:ext uri="{FF2B5EF4-FFF2-40B4-BE49-F238E27FC236}">
                <a16:creationId xmlns:a16="http://schemas.microsoft.com/office/drawing/2014/main" id="{581C074C-9F6A-0E35-52EB-272889C0DBE5}"/>
              </a:ext>
            </a:extLst>
          </p:cNvPr>
          <p:cNvGraphicFramePr>
            <a:graphicFrameLocks noGrp="1"/>
          </p:cNvGraphicFramePr>
          <p:nvPr>
            <p:ph idx="1"/>
            <p:extLst>
              <p:ext uri="{D42A27DB-BD31-4B8C-83A1-F6EECF244321}">
                <p14:modId xmlns:p14="http://schemas.microsoft.com/office/powerpoint/2010/main" val="3058024701"/>
              </p:ext>
            </p:extLst>
          </p:nvPr>
        </p:nvGraphicFramePr>
        <p:xfrm>
          <a:off x="646111" y="1314451"/>
          <a:ext cx="10899779" cy="5386395"/>
        </p:xfrm>
        <a:graphic>
          <a:graphicData uri="http://schemas.openxmlformats.org/drawingml/2006/table">
            <a:tbl>
              <a:tblPr firstRow="1" firstCol="1" bandRow="1">
                <a:tableStyleId>{5C22544A-7EE6-4342-B048-85BDC9FD1C3A}</a:tableStyleId>
              </a:tblPr>
              <a:tblGrid>
                <a:gridCol w="5483661">
                  <a:extLst>
                    <a:ext uri="{9D8B030D-6E8A-4147-A177-3AD203B41FA5}">
                      <a16:colId xmlns:a16="http://schemas.microsoft.com/office/drawing/2014/main" val="1034637187"/>
                    </a:ext>
                  </a:extLst>
                </a:gridCol>
                <a:gridCol w="5416118">
                  <a:extLst>
                    <a:ext uri="{9D8B030D-6E8A-4147-A177-3AD203B41FA5}">
                      <a16:colId xmlns:a16="http://schemas.microsoft.com/office/drawing/2014/main" val="3413414081"/>
                    </a:ext>
                  </a:extLst>
                </a:gridCol>
              </a:tblGrid>
              <a:tr h="256495">
                <a:tc gridSpan="2">
                  <a:txBody>
                    <a:bodyPr/>
                    <a:lstStyle/>
                    <a:p>
                      <a:pPr algn="ctr"/>
                      <a:r>
                        <a:rPr lang="en-GB" sz="1600">
                          <a:effectLst/>
                        </a:rPr>
                        <a:t>Best case themes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hMerge="1">
                  <a:txBody>
                    <a:bodyPr/>
                    <a:lstStyle/>
                    <a:p>
                      <a:endParaRPr lang="en-US"/>
                    </a:p>
                  </a:txBody>
                  <a:tcPr/>
                </a:tc>
                <a:extLst>
                  <a:ext uri="{0D108BD9-81ED-4DB2-BD59-A6C34878D82A}">
                    <a16:rowId xmlns:a16="http://schemas.microsoft.com/office/drawing/2014/main" val="326132782"/>
                  </a:ext>
                </a:extLst>
              </a:tr>
              <a:tr h="256495">
                <a:tc>
                  <a:txBody>
                    <a:bodyPr/>
                    <a:lstStyle/>
                    <a:p>
                      <a:pPr algn="ctr"/>
                      <a:r>
                        <a:rPr lang="en-GB" sz="1600" b="1">
                          <a:effectLst/>
                        </a:rPr>
                        <a:t>Themes</a:t>
                      </a:r>
                      <a:endParaRPr lang="en-GB"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Counts</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2629004400"/>
                  </a:ext>
                </a:extLst>
              </a:tr>
              <a:tr h="256495">
                <a:tc>
                  <a:txBody>
                    <a:bodyPr/>
                    <a:lstStyle/>
                    <a:p>
                      <a:r>
                        <a:rPr lang="en-GB" sz="1600">
                          <a:effectLst/>
                        </a:rPr>
                        <a:t>Reforestation/green spaces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29</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1350349181"/>
                  </a:ext>
                </a:extLst>
              </a:tr>
              <a:tr h="256495">
                <a:tc>
                  <a:txBody>
                    <a:bodyPr/>
                    <a:lstStyle/>
                    <a:p>
                      <a:r>
                        <a:rPr lang="en-GB" sz="1600">
                          <a:effectLst/>
                        </a:rPr>
                        <a:t>Clean water access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21</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3053984066"/>
                  </a:ext>
                </a:extLst>
              </a:tr>
              <a:tr h="256495">
                <a:tc>
                  <a:txBody>
                    <a:bodyPr/>
                    <a:lstStyle/>
                    <a:p>
                      <a:r>
                        <a:rPr lang="en-GB" sz="1600">
                          <a:effectLst/>
                        </a:rPr>
                        <a:t>Infrastructure adaptation/resilience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19</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1660738982"/>
                  </a:ext>
                </a:extLst>
              </a:tr>
              <a:tr h="256495">
                <a:tc>
                  <a:txBody>
                    <a:bodyPr/>
                    <a:lstStyle/>
                    <a:p>
                      <a:r>
                        <a:rPr lang="en-GB" sz="1600" dirty="0">
                          <a:effectLst/>
                        </a:rPr>
                        <a:t>Temperature moderation</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9</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2146580902"/>
                  </a:ext>
                </a:extLst>
              </a:tr>
              <a:tr h="256495">
                <a:tc>
                  <a:txBody>
                    <a:bodyPr/>
                    <a:lstStyle/>
                    <a:p>
                      <a:r>
                        <a:rPr lang="en-GB" sz="1600">
                          <a:effectLst/>
                        </a:rPr>
                        <a:t>Social equality</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6</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2044056195"/>
                  </a:ext>
                </a:extLst>
              </a:tr>
              <a:tr h="256495">
                <a:tc>
                  <a:txBody>
                    <a:bodyPr/>
                    <a:lstStyle/>
                    <a:p>
                      <a:r>
                        <a:rPr lang="en-GB" sz="1600">
                          <a:effectLst/>
                        </a:rPr>
                        <a:t>Forest preservation</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6</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3572247099"/>
                  </a:ext>
                </a:extLst>
              </a:tr>
              <a:tr h="256495">
                <a:tc>
                  <a:txBody>
                    <a:bodyPr/>
                    <a:lstStyle/>
                    <a:p>
                      <a:r>
                        <a:rPr lang="en-GB" sz="1600">
                          <a:effectLst/>
                        </a:rPr>
                        <a:t>Education/awareness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4</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4289288223"/>
                  </a:ext>
                </a:extLst>
              </a:tr>
              <a:tr h="256495">
                <a:tc gridSpan="2">
                  <a:txBody>
                    <a:bodyPr/>
                    <a:lstStyle/>
                    <a:p>
                      <a:pPr algn="ctr"/>
                      <a:r>
                        <a:rPr lang="en-GB" sz="1600" b="1" dirty="0">
                          <a:effectLst/>
                        </a:rPr>
                        <a:t>Worst case themes</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hMerge="1">
                  <a:txBody>
                    <a:bodyPr/>
                    <a:lstStyle/>
                    <a:p>
                      <a:endParaRPr lang="en-US"/>
                    </a:p>
                  </a:txBody>
                  <a:tcPr/>
                </a:tc>
                <a:extLst>
                  <a:ext uri="{0D108BD9-81ED-4DB2-BD59-A6C34878D82A}">
                    <a16:rowId xmlns:a16="http://schemas.microsoft.com/office/drawing/2014/main" val="3266196164"/>
                  </a:ext>
                </a:extLst>
              </a:tr>
              <a:tr h="256495">
                <a:tc>
                  <a:txBody>
                    <a:bodyPr/>
                    <a:lstStyle/>
                    <a:p>
                      <a:pPr algn="ctr"/>
                      <a:r>
                        <a:rPr lang="en-GB" sz="1600" b="1">
                          <a:effectLst/>
                        </a:rPr>
                        <a:t>Themes</a:t>
                      </a:r>
                      <a:endParaRPr lang="en-GB"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Counts</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3522378122"/>
                  </a:ext>
                </a:extLst>
              </a:tr>
              <a:tr h="256495">
                <a:tc>
                  <a:txBody>
                    <a:bodyPr/>
                    <a:lstStyle/>
                    <a:p>
                      <a:r>
                        <a:rPr lang="en-GB" sz="1600">
                          <a:effectLst/>
                        </a:rPr>
                        <a:t>Water scarcity/drought</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34</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2057541597"/>
                  </a:ext>
                </a:extLst>
              </a:tr>
              <a:tr h="256495">
                <a:tc>
                  <a:txBody>
                    <a:bodyPr/>
                    <a:lstStyle/>
                    <a:p>
                      <a:r>
                        <a:rPr lang="en-GB" sz="1600">
                          <a:effectLst/>
                        </a:rPr>
                        <a:t>High temperatures/heat waves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29</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360897020"/>
                  </a:ext>
                </a:extLst>
              </a:tr>
              <a:tr h="256495">
                <a:tc>
                  <a:txBody>
                    <a:bodyPr/>
                    <a:lstStyle/>
                    <a:p>
                      <a:r>
                        <a:rPr lang="en-GB" sz="1600">
                          <a:effectLst/>
                        </a:rPr>
                        <a:t>Floods/landslides</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24</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2954228785"/>
                  </a:ext>
                </a:extLst>
              </a:tr>
              <a:tr h="256495">
                <a:tc>
                  <a:txBody>
                    <a:bodyPr/>
                    <a:lstStyle/>
                    <a:p>
                      <a:r>
                        <a:rPr lang="en-GB" sz="1600">
                          <a:effectLst/>
                        </a:rPr>
                        <a:t>Fires/burning</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20</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1522130506"/>
                  </a:ext>
                </a:extLst>
              </a:tr>
              <a:tr h="256495">
                <a:tc>
                  <a:txBody>
                    <a:bodyPr/>
                    <a:lstStyle/>
                    <a:p>
                      <a:r>
                        <a:rPr lang="en-GB" sz="1600">
                          <a:effectLst/>
                        </a:rPr>
                        <a:t>Air pollution</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11</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1954006441"/>
                  </a:ext>
                </a:extLst>
              </a:tr>
              <a:tr h="256495">
                <a:tc>
                  <a:txBody>
                    <a:bodyPr/>
                    <a:lstStyle/>
                    <a:p>
                      <a:r>
                        <a:rPr lang="en-GB" sz="1600">
                          <a:effectLst/>
                        </a:rPr>
                        <a:t>Food scarcity/hunger</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10</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1344262844"/>
                  </a:ext>
                </a:extLst>
              </a:tr>
              <a:tr h="256495">
                <a:tc>
                  <a:txBody>
                    <a:bodyPr/>
                    <a:lstStyle/>
                    <a:p>
                      <a:r>
                        <a:rPr lang="en-GB" sz="1600">
                          <a:effectLst/>
                        </a:rPr>
                        <a:t>Poverty/inequality</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10</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707249663"/>
                  </a:ext>
                </a:extLst>
              </a:tr>
              <a:tr h="256495">
                <a:tc>
                  <a:txBody>
                    <a:bodyPr/>
                    <a:lstStyle/>
                    <a:p>
                      <a:r>
                        <a:rPr lang="en-GB" sz="1600">
                          <a:effectLst/>
                        </a:rPr>
                        <a:t>Displacement/migration</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6</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931866642"/>
                  </a:ext>
                </a:extLst>
              </a:tr>
              <a:tr h="256495">
                <a:tc>
                  <a:txBody>
                    <a:bodyPr/>
                    <a:lstStyle/>
                    <a:p>
                      <a:r>
                        <a:rPr lang="en-GB" sz="1600">
                          <a:effectLst/>
                        </a:rPr>
                        <a:t>Sea level rise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4</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1705615467"/>
                  </a:ext>
                </a:extLst>
              </a:tr>
              <a:tr h="256495">
                <a:tc>
                  <a:txBody>
                    <a:bodyPr/>
                    <a:lstStyle/>
                    <a:p>
                      <a:r>
                        <a:rPr lang="en-GB" sz="1600">
                          <a:effectLst/>
                        </a:rPr>
                        <a:t>Disease</a:t>
                      </a:r>
                      <a:endParaRPr lang="en-GB"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solidFill>
                  </a:tcPr>
                </a:tc>
                <a:tc>
                  <a:txBody>
                    <a:bodyPr/>
                    <a:lstStyle/>
                    <a:p>
                      <a:pPr algn="ctr"/>
                      <a:r>
                        <a:rPr lang="en-GB" sz="1600" b="1" dirty="0">
                          <a:effectLst/>
                        </a:rPr>
                        <a:t> 4</a:t>
                      </a:r>
                      <a:endParaRPr lang="en-GB"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219" marR="60219" marT="0" marB="0">
                    <a:solidFill>
                      <a:schemeClr val="accent1">
                        <a:lumMod val="20000"/>
                        <a:lumOff val="80000"/>
                      </a:schemeClr>
                    </a:solidFill>
                  </a:tcPr>
                </a:tc>
                <a:extLst>
                  <a:ext uri="{0D108BD9-81ED-4DB2-BD59-A6C34878D82A}">
                    <a16:rowId xmlns:a16="http://schemas.microsoft.com/office/drawing/2014/main" val="2004028975"/>
                  </a:ext>
                </a:extLst>
              </a:tr>
            </a:tbl>
          </a:graphicData>
        </a:graphic>
      </p:graphicFrame>
    </p:spTree>
    <p:extLst>
      <p:ext uri="{BB962C8B-B14F-4D97-AF65-F5344CB8AC3E}">
        <p14:creationId xmlns:p14="http://schemas.microsoft.com/office/powerpoint/2010/main" val="7810975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CCF61-8C19-D96E-1EF5-2141B9A3A502}"/>
              </a:ext>
            </a:extLst>
          </p:cNvPr>
          <p:cNvSpPr>
            <a:spLocks noGrp="1"/>
          </p:cNvSpPr>
          <p:nvPr>
            <p:ph type="title"/>
          </p:nvPr>
        </p:nvSpPr>
        <p:spPr>
          <a:xfrm>
            <a:off x="2059259" y="132360"/>
            <a:ext cx="8610600" cy="1293028"/>
          </a:xfrm>
        </p:spPr>
        <p:txBody>
          <a:bodyPr/>
          <a:lstStyle/>
          <a:p>
            <a:r>
              <a:rPr lang="en-US" dirty="0"/>
              <a:t>Recommendations.</a:t>
            </a:r>
          </a:p>
        </p:txBody>
      </p:sp>
      <p:graphicFrame>
        <p:nvGraphicFramePr>
          <p:cNvPr id="7" name="Content Placeholder 2">
            <a:extLst>
              <a:ext uri="{FF2B5EF4-FFF2-40B4-BE49-F238E27FC236}">
                <a16:creationId xmlns:a16="http://schemas.microsoft.com/office/drawing/2014/main" id="{E7BC398B-4620-294E-3B00-B51BBE97757A}"/>
              </a:ext>
            </a:extLst>
          </p:cNvPr>
          <p:cNvGraphicFramePr>
            <a:graphicFrameLocks noGrp="1"/>
          </p:cNvGraphicFramePr>
          <p:nvPr>
            <p:ph idx="1"/>
          </p:nvPr>
        </p:nvGraphicFramePr>
        <p:xfrm>
          <a:off x="1103312" y="1425388"/>
          <a:ext cx="10326688" cy="5163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14173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25B6-57D1-49A8-F8FB-2D9898009CB2}"/>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Questions? </a:t>
            </a:r>
            <a:br>
              <a:rPr lang="en-US" sz="4800">
                <a:solidFill>
                  <a:srgbClr val="EBEBEB"/>
                </a:solidFill>
              </a:rPr>
            </a:br>
            <a:r>
              <a:rPr lang="en-US" sz="4800">
                <a:solidFill>
                  <a:srgbClr val="EBEBEB"/>
                </a:solidFill>
              </a:rPr>
              <a:t>Ask now.</a:t>
            </a:r>
          </a:p>
        </p:txBody>
      </p:sp>
      <p:pic>
        <p:nvPicPr>
          <p:cNvPr id="5" name="Content Placeholder 4" descr="A group of people with speech bubbles&#10;&#10;Description automatically generated">
            <a:extLst>
              <a:ext uri="{FF2B5EF4-FFF2-40B4-BE49-F238E27FC236}">
                <a16:creationId xmlns:a16="http://schemas.microsoft.com/office/drawing/2014/main" id="{8058BA4C-0BAE-07E2-A866-131494D44F50}"/>
              </a:ext>
            </a:extLst>
          </p:cNvPr>
          <p:cNvPicPr>
            <a:picLocks noChangeAspect="1"/>
          </p:cNvPicPr>
          <p:nvPr/>
        </p:nvPicPr>
        <p:blipFill rotWithShape="1">
          <a:blip r:embed="rId2"/>
          <a:srcRect l="13882" r="10589"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Tree>
    <p:extLst>
      <p:ext uri="{BB962C8B-B14F-4D97-AF65-F5344CB8AC3E}">
        <p14:creationId xmlns:p14="http://schemas.microsoft.com/office/powerpoint/2010/main" val="14435380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4000">
              <a:srgbClr val="002060"/>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34" name="Picture 33" descr="Coloured pins pinned on a calendar">
            <a:extLst>
              <a:ext uri="{FF2B5EF4-FFF2-40B4-BE49-F238E27FC236}">
                <a16:creationId xmlns:a16="http://schemas.microsoft.com/office/drawing/2014/main" id="{233A6B79-9FAC-F6A2-910B-50A77C7944B6}"/>
              </a:ext>
            </a:extLst>
          </p:cNvPr>
          <p:cNvPicPr>
            <a:picLocks noChangeAspect="1"/>
          </p:cNvPicPr>
          <p:nvPr/>
        </p:nvPicPr>
        <p:blipFill rotWithShape="1">
          <a:blip r:embed="rId3">
            <a:duotone>
              <a:schemeClr val="bg2">
                <a:shade val="45000"/>
                <a:satMod val="135000"/>
              </a:schemeClr>
              <a:prstClr val="white"/>
            </a:duotone>
            <a:alphaModFix amt="25000"/>
          </a:blip>
          <a:srcRect t="7864" r="-1" b="7863"/>
          <a:stretch/>
        </p:blipFill>
        <p:spPr>
          <a:xfrm>
            <a:off x="0" y="0"/>
            <a:ext cx="12191695" cy="6857990"/>
          </a:xfrm>
          <a:prstGeom prst="rect">
            <a:avLst/>
          </a:prstGeom>
        </p:spPr>
      </p:pic>
      <p:sp>
        <p:nvSpPr>
          <p:cNvPr id="2" name="Title 1">
            <a:extLst>
              <a:ext uri="{FF2B5EF4-FFF2-40B4-BE49-F238E27FC236}">
                <a16:creationId xmlns:a16="http://schemas.microsoft.com/office/drawing/2014/main" id="{FD822210-D37B-0750-2C34-94F104684113}"/>
              </a:ext>
            </a:extLst>
          </p:cNvPr>
          <p:cNvSpPr>
            <a:spLocks noGrp="1"/>
          </p:cNvSpPr>
          <p:nvPr>
            <p:ph type="title"/>
          </p:nvPr>
        </p:nvSpPr>
        <p:spPr/>
        <p:txBody>
          <a:bodyPr>
            <a:normAutofit/>
          </a:bodyPr>
          <a:lstStyle/>
          <a:p>
            <a:pPr algn="l"/>
            <a:r>
              <a:rPr lang="en-US"/>
              <a:t>Agenda.</a:t>
            </a:r>
          </a:p>
        </p:txBody>
      </p:sp>
      <p:sp>
        <p:nvSpPr>
          <p:cNvPr id="81" name="Content Placeholder 2">
            <a:extLst>
              <a:ext uri="{FF2B5EF4-FFF2-40B4-BE49-F238E27FC236}">
                <a16:creationId xmlns:a16="http://schemas.microsoft.com/office/drawing/2014/main" id="{873CE071-991F-500C-DE65-47F8DE9C0FA8}"/>
              </a:ext>
            </a:extLst>
          </p:cNvPr>
          <p:cNvSpPr>
            <a:spLocks noGrp="1"/>
          </p:cNvSpPr>
          <p:nvPr>
            <p:ph idx="1"/>
          </p:nvPr>
        </p:nvSpPr>
        <p:spPr>
          <a:xfrm>
            <a:off x="2610579" y="2052116"/>
            <a:ext cx="7959560" cy="3997828"/>
          </a:xfrm>
        </p:spPr>
        <p:txBody>
          <a:bodyPr>
            <a:normAutofit/>
          </a:bodyPr>
          <a:lstStyle/>
          <a:p>
            <a:pPr>
              <a:buFont typeface="Wingdings" pitchFamily="2" charset="2"/>
              <a:buChar char="Ø"/>
            </a:pPr>
            <a:r>
              <a:rPr lang="en-US" dirty="0"/>
              <a:t>Background</a:t>
            </a:r>
          </a:p>
          <a:p>
            <a:pPr>
              <a:buFont typeface="Wingdings" pitchFamily="2" charset="2"/>
              <a:buChar char="Ø"/>
            </a:pPr>
            <a:r>
              <a:rPr lang="en-US" dirty="0"/>
              <a:t>Research objective</a:t>
            </a:r>
          </a:p>
          <a:p>
            <a:pPr>
              <a:buFont typeface="Wingdings" pitchFamily="2" charset="2"/>
              <a:buChar char="Ø"/>
            </a:pPr>
            <a:r>
              <a:rPr lang="en-US" dirty="0"/>
              <a:t>Methods</a:t>
            </a:r>
          </a:p>
          <a:p>
            <a:pPr>
              <a:buFont typeface="Wingdings" pitchFamily="2" charset="2"/>
              <a:buChar char="Ø"/>
            </a:pPr>
            <a:r>
              <a:rPr lang="en-US" dirty="0"/>
              <a:t>Results</a:t>
            </a:r>
          </a:p>
          <a:p>
            <a:pPr>
              <a:buFont typeface="Wingdings" pitchFamily="2" charset="2"/>
              <a:buChar char="Ø"/>
            </a:pPr>
            <a:r>
              <a:rPr lang="en-US" dirty="0"/>
              <a:t>Insights</a:t>
            </a:r>
          </a:p>
          <a:p>
            <a:pPr>
              <a:buFont typeface="Wingdings" pitchFamily="2" charset="2"/>
              <a:buChar char="Ø"/>
            </a:pPr>
            <a:r>
              <a:rPr lang="en-US" dirty="0"/>
              <a:t>Recommendations</a:t>
            </a:r>
          </a:p>
          <a:p>
            <a:pPr>
              <a:buFont typeface="Wingdings" pitchFamily="2" charset="2"/>
              <a:buChar char="Ø"/>
            </a:pPr>
            <a:r>
              <a:rPr lang="en-US" dirty="0"/>
              <a:t>Questions</a:t>
            </a:r>
          </a:p>
          <a:p>
            <a:endParaRPr lang="en-US" dirty="0"/>
          </a:p>
        </p:txBody>
      </p:sp>
      <p:pic>
        <p:nvPicPr>
          <p:cNvPr id="8" name="Graphic 7" descr="Stopwatch with solid fill">
            <a:extLst>
              <a:ext uri="{FF2B5EF4-FFF2-40B4-BE49-F238E27FC236}">
                <a16:creationId xmlns:a16="http://schemas.microsoft.com/office/drawing/2014/main" id="{F687C03D-4B4C-42FC-58D0-23592237EF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1489" y="1292746"/>
            <a:ext cx="1799551" cy="1799551"/>
          </a:xfrm>
          <a:prstGeom prst="rect">
            <a:avLst/>
          </a:prstGeom>
        </p:spPr>
      </p:pic>
      <p:sp>
        <p:nvSpPr>
          <p:cNvPr id="9" name="TextBox 8">
            <a:extLst>
              <a:ext uri="{FF2B5EF4-FFF2-40B4-BE49-F238E27FC236}">
                <a16:creationId xmlns:a16="http://schemas.microsoft.com/office/drawing/2014/main" id="{6E14FFDC-51CE-B5C1-4605-939338C9F38A}"/>
              </a:ext>
            </a:extLst>
          </p:cNvPr>
          <p:cNvSpPr txBox="1"/>
          <p:nvPr/>
        </p:nvSpPr>
        <p:spPr>
          <a:xfrm>
            <a:off x="10436621" y="3126988"/>
            <a:ext cx="1369286" cy="369332"/>
          </a:xfrm>
          <a:prstGeom prst="rect">
            <a:avLst/>
          </a:prstGeom>
          <a:noFill/>
        </p:spPr>
        <p:txBody>
          <a:bodyPr wrap="none" rtlCol="0">
            <a:spAutoFit/>
          </a:bodyPr>
          <a:lstStyle/>
          <a:p>
            <a:r>
              <a:rPr lang="en-US" dirty="0"/>
              <a:t>20 minutes</a:t>
            </a:r>
          </a:p>
        </p:txBody>
      </p:sp>
    </p:spTree>
    <p:extLst>
      <p:ext uri="{BB962C8B-B14F-4D97-AF65-F5344CB8AC3E}">
        <p14:creationId xmlns:p14="http://schemas.microsoft.com/office/powerpoint/2010/main" val="35950157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 calcmode="lin" valueType="num">
                                      <p:cBhvr additive="base">
                                        <p:cTn id="7" dur="500"/>
                                        <p:tgtEl>
                                          <p:spTgt spid="81">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81">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81">
                                            <p:txEl>
                                              <p:pRg st="1" end="1"/>
                                            </p:txEl>
                                          </p:spTgt>
                                        </p:tgtEl>
                                        <p:attrNameLst>
                                          <p:attrName>style.visibility</p:attrName>
                                        </p:attrNameLst>
                                      </p:cBhvr>
                                      <p:to>
                                        <p:strVal val="visible"/>
                                      </p:to>
                                    </p:set>
                                    <p:anim calcmode="lin" valueType="num">
                                      <p:cBhvr additive="base">
                                        <p:cTn id="13" dur="500"/>
                                        <p:tgtEl>
                                          <p:spTgt spid="81">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8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81">
                                            <p:txEl>
                                              <p:pRg st="2" end="2"/>
                                            </p:txEl>
                                          </p:spTgt>
                                        </p:tgtEl>
                                        <p:attrNameLst>
                                          <p:attrName>style.visibility</p:attrName>
                                        </p:attrNameLst>
                                      </p:cBhvr>
                                      <p:to>
                                        <p:strVal val="visible"/>
                                      </p:to>
                                    </p:set>
                                    <p:anim calcmode="lin" valueType="num">
                                      <p:cBhvr additive="base">
                                        <p:cTn id="19" dur="500"/>
                                        <p:tgtEl>
                                          <p:spTgt spid="81">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8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1">
                                            <p:txEl>
                                              <p:pRg st="3" end="3"/>
                                            </p:txEl>
                                          </p:spTgt>
                                        </p:tgtEl>
                                        <p:attrNameLst>
                                          <p:attrName>style.visibility</p:attrName>
                                        </p:attrNameLst>
                                      </p:cBhvr>
                                      <p:to>
                                        <p:strVal val="visible"/>
                                      </p:to>
                                    </p:set>
                                    <p:anim calcmode="lin" valueType="num">
                                      <p:cBhvr additive="base">
                                        <p:cTn id="25" dur="500"/>
                                        <p:tgtEl>
                                          <p:spTgt spid="81">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8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81">
                                            <p:txEl>
                                              <p:pRg st="4" end="4"/>
                                            </p:txEl>
                                          </p:spTgt>
                                        </p:tgtEl>
                                        <p:attrNameLst>
                                          <p:attrName>style.visibility</p:attrName>
                                        </p:attrNameLst>
                                      </p:cBhvr>
                                      <p:to>
                                        <p:strVal val="visible"/>
                                      </p:to>
                                    </p:set>
                                    <p:anim calcmode="lin" valueType="num">
                                      <p:cBhvr additive="base">
                                        <p:cTn id="31" dur="500"/>
                                        <p:tgtEl>
                                          <p:spTgt spid="81">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8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81">
                                            <p:txEl>
                                              <p:pRg st="5" end="5"/>
                                            </p:txEl>
                                          </p:spTgt>
                                        </p:tgtEl>
                                        <p:attrNameLst>
                                          <p:attrName>style.visibility</p:attrName>
                                        </p:attrNameLst>
                                      </p:cBhvr>
                                      <p:to>
                                        <p:strVal val="visible"/>
                                      </p:to>
                                    </p:set>
                                    <p:anim calcmode="lin" valueType="num">
                                      <p:cBhvr additive="base">
                                        <p:cTn id="37" dur="500"/>
                                        <p:tgtEl>
                                          <p:spTgt spid="81">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81">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81">
                                            <p:txEl>
                                              <p:pRg st="6" end="6"/>
                                            </p:txEl>
                                          </p:spTgt>
                                        </p:tgtEl>
                                        <p:attrNameLst>
                                          <p:attrName>style.visibility</p:attrName>
                                        </p:attrNameLst>
                                      </p:cBhvr>
                                      <p:to>
                                        <p:strVal val="visible"/>
                                      </p:to>
                                    </p:set>
                                    <p:anim calcmode="lin" valueType="num">
                                      <p:cBhvr additive="base">
                                        <p:cTn id="43" dur="500"/>
                                        <p:tgtEl>
                                          <p:spTgt spid="81">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6EC2D-EE50-5910-03FC-308CE228C929}"/>
              </a:ext>
            </a:extLst>
          </p:cNvPr>
          <p:cNvSpPr>
            <a:spLocks noGrp="1"/>
          </p:cNvSpPr>
          <p:nvPr>
            <p:ph type="title"/>
          </p:nvPr>
        </p:nvSpPr>
        <p:spPr/>
        <p:txBody>
          <a:bodyPr/>
          <a:lstStyle/>
          <a:p>
            <a:pPr algn="ctr"/>
            <a:r>
              <a:rPr lang="en-US" b="1" i="1" dirty="0"/>
              <a:t>Thank you.</a:t>
            </a:r>
          </a:p>
        </p:txBody>
      </p:sp>
      <p:pic>
        <p:nvPicPr>
          <p:cNvPr id="5" name="Content Placeholder 4" descr="Speaker phone with solid fill">
            <a:extLst>
              <a:ext uri="{FF2B5EF4-FFF2-40B4-BE49-F238E27FC236}">
                <a16:creationId xmlns:a16="http://schemas.microsoft.com/office/drawing/2014/main" id="{6EAC8E2B-4390-C0AA-F4FC-7657E9755F9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6111" y="2164557"/>
            <a:ext cx="914400" cy="914400"/>
          </a:xfrm>
        </p:spPr>
      </p:pic>
      <p:sp>
        <p:nvSpPr>
          <p:cNvPr id="6" name="TextBox 5">
            <a:extLst>
              <a:ext uri="{FF2B5EF4-FFF2-40B4-BE49-F238E27FC236}">
                <a16:creationId xmlns:a16="http://schemas.microsoft.com/office/drawing/2014/main" id="{06BCDA78-16E8-0B35-E84D-8F66A5352A99}"/>
              </a:ext>
            </a:extLst>
          </p:cNvPr>
          <p:cNvSpPr txBox="1"/>
          <p:nvPr/>
        </p:nvSpPr>
        <p:spPr>
          <a:xfrm>
            <a:off x="1700213" y="2621757"/>
            <a:ext cx="2887329" cy="523220"/>
          </a:xfrm>
          <a:prstGeom prst="rect">
            <a:avLst/>
          </a:prstGeom>
          <a:noFill/>
        </p:spPr>
        <p:txBody>
          <a:bodyPr wrap="none" rtlCol="0">
            <a:spAutoFit/>
          </a:bodyPr>
          <a:lstStyle/>
          <a:p>
            <a:r>
              <a:rPr lang="en-US" sz="2800" dirty="0"/>
              <a:t>+44 7767941445</a:t>
            </a:r>
          </a:p>
        </p:txBody>
      </p:sp>
      <p:pic>
        <p:nvPicPr>
          <p:cNvPr id="8" name="Graphic 7" descr="Email with solid fill">
            <a:extLst>
              <a:ext uri="{FF2B5EF4-FFF2-40B4-BE49-F238E27FC236}">
                <a16:creationId xmlns:a16="http://schemas.microsoft.com/office/drawing/2014/main" id="{1B3BCCB2-3450-B67D-E710-25BA71324E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111" y="3543300"/>
            <a:ext cx="914400" cy="914400"/>
          </a:xfrm>
          <a:prstGeom prst="rect">
            <a:avLst/>
          </a:prstGeom>
        </p:spPr>
      </p:pic>
      <p:sp>
        <p:nvSpPr>
          <p:cNvPr id="9" name="TextBox 8">
            <a:extLst>
              <a:ext uri="{FF2B5EF4-FFF2-40B4-BE49-F238E27FC236}">
                <a16:creationId xmlns:a16="http://schemas.microsoft.com/office/drawing/2014/main" id="{C81EFE4E-4843-6D89-F7D9-C1AED0D3DCC8}"/>
              </a:ext>
            </a:extLst>
          </p:cNvPr>
          <p:cNvSpPr txBox="1"/>
          <p:nvPr/>
        </p:nvSpPr>
        <p:spPr>
          <a:xfrm>
            <a:off x="1857375" y="4000500"/>
            <a:ext cx="4532010" cy="523220"/>
          </a:xfrm>
          <a:prstGeom prst="rect">
            <a:avLst/>
          </a:prstGeom>
          <a:noFill/>
        </p:spPr>
        <p:txBody>
          <a:bodyPr wrap="none" rtlCol="0">
            <a:spAutoFit/>
          </a:bodyPr>
          <a:lstStyle/>
          <a:p>
            <a:r>
              <a:rPr lang="en-US" sz="2800" dirty="0" err="1"/>
              <a:t>sinhasrishtee@gmail.com</a:t>
            </a:r>
            <a:endParaRPr lang="en-US" sz="2800" dirty="0"/>
          </a:p>
        </p:txBody>
      </p:sp>
      <p:pic>
        <p:nvPicPr>
          <p:cNvPr id="11" name="Picture 10" descr="A blue and black logo&#10;&#10;Description automatically generated">
            <a:extLst>
              <a:ext uri="{FF2B5EF4-FFF2-40B4-BE49-F238E27FC236}">
                <a16:creationId xmlns:a16="http://schemas.microsoft.com/office/drawing/2014/main" id="{4C99D0E0-37E2-F5EE-3CB6-6A20F6FB4978}"/>
              </a:ext>
            </a:extLst>
          </p:cNvPr>
          <p:cNvPicPr>
            <a:picLocks noChangeAspect="1"/>
          </p:cNvPicPr>
          <p:nvPr/>
        </p:nvPicPr>
        <p:blipFill>
          <a:blip r:embed="rId6"/>
          <a:stretch>
            <a:fillRect/>
          </a:stretch>
        </p:blipFill>
        <p:spPr>
          <a:xfrm>
            <a:off x="768073" y="5141913"/>
            <a:ext cx="670476" cy="670476"/>
          </a:xfrm>
          <a:prstGeom prst="rect">
            <a:avLst/>
          </a:prstGeom>
        </p:spPr>
      </p:pic>
      <p:sp>
        <p:nvSpPr>
          <p:cNvPr id="13" name="TextBox 12">
            <a:extLst>
              <a:ext uri="{FF2B5EF4-FFF2-40B4-BE49-F238E27FC236}">
                <a16:creationId xmlns:a16="http://schemas.microsoft.com/office/drawing/2014/main" id="{59CBDDCB-ADDE-EDEA-1FD7-51963BE900AB}"/>
              </a:ext>
            </a:extLst>
          </p:cNvPr>
          <p:cNvSpPr txBox="1"/>
          <p:nvPr/>
        </p:nvSpPr>
        <p:spPr>
          <a:xfrm>
            <a:off x="1560511" y="5226209"/>
            <a:ext cx="9751387" cy="800219"/>
          </a:xfrm>
          <a:prstGeom prst="rect">
            <a:avLst/>
          </a:prstGeom>
          <a:noFill/>
        </p:spPr>
        <p:txBody>
          <a:bodyPr wrap="none" rtlCol="0">
            <a:spAutoFit/>
          </a:bodyPr>
          <a:lstStyle/>
          <a:p>
            <a:r>
              <a:rPr lang="en-US" sz="2800" dirty="0">
                <a:hlinkClick r:id="rId7">
                  <a:extLst>
                    <a:ext uri="{A12FA001-AC4F-418D-AE19-62706E023703}">
                      <ahyp:hlinkClr xmlns:ahyp="http://schemas.microsoft.com/office/drawing/2018/hyperlinkcolor" val="tx"/>
                    </a:ext>
                  </a:extLst>
                </a:hlinkClick>
              </a:rPr>
              <a:t>https://www.linkedin.com/in/srishtee-sinha-a6711a11a/</a:t>
            </a:r>
            <a:endParaRPr lang="en-US" sz="2800" dirty="0"/>
          </a:p>
          <a:p>
            <a:endParaRPr lang="en-US" dirty="0"/>
          </a:p>
        </p:txBody>
      </p:sp>
    </p:spTree>
    <p:extLst>
      <p:ext uri="{BB962C8B-B14F-4D97-AF65-F5344CB8AC3E}">
        <p14:creationId xmlns:p14="http://schemas.microsoft.com/office/powerpoint/2010/main" val="152435904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A cartoon of a planet with a red fan&#10;&#10;Description automatically generated">
            <a:extLst>
              <a:ext uri="{FF2B5EF4-FFF2-40B4-BE49-F238E27FC236}">
                <a16:creationId xmlns:a16="http://schemas.microsoft.com/office/drawing/2014/main" id="{8B2E97D6-72E6-4FBB-CF71-2DBDBFCAA43E}"/>
              </a:ext>
            </a:extLst>
          </p:cNvPr>
          <p:cNvPicPr>
            <a:picLocks noChangeAspect="1"/>
          </p:cNvPicPr>
          <p:nvPr/>
        </p:nvPicPr>
        <p:blipFill rotWithShape="1">
          <a:blip r:embed="rId3"/>
          <a:srcRect l="22608" r="19615"/>
          <a:stretch/>
        </p:blipFill>
        <p:spPr>
          <a:xfrm>
            <a:off x="8229598" y="10"/>
            <a:ext cx="3962401" cy="6857990"/>
          </a:xfrm>
          <a:prstGeom prst="rect">
            <a:avLst/>
          </a:prstGeom>
        </p:spPr>
      </p:pic>
      <p:sp>
        <p:nvSpPr>
          <p:cNvPr id="2" name="Title 1">
            <a:extLst>
              <a:ext uri="{FF2B5EF4-FFF2-40B4-BE49-F238E27FC236}">
                <a16:creationId xmlns:a16="http://schemas.microsoft.com/office/drawing/2014/main" id="{CA7E204F-DD1E-B663-B5EF-AA95898B6997}"/>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b="0" i="0" kern="1200">
                <a:solidFill>
                  <a:srgbClr val="FEFFFF"/>
                </a:solidFill>
                <a:latin typeface="+mj-lt"/>
                <a:ea typeface="+mj-ea"/>
                <a:cs typeface="+mj-cs"/>
              </a:rPr>
              <a:t>Human Habitability.</a:t>
            </a:r>
          </a:p>
        </p:txBody>
      </p:sp>
      <p:graphicFrame>
        <p:nvGraphicFramePr>
          <p:cNvPr id="9" name="Content Placeholder 2">
            <a:extLst>
              <a:ext uri="{FF2B5EF4-FFF2-40B4-BE49-F238E27FC236}">
                <a16:creationId xmlns:a16="http://schemas.microsoft.com/office/drawing/2014/main" id="{635DB7B6-C0D1-28F2-8403-FEEE31A0D707}"/>
              </a:ext>
            </a:extLst>
          </p:cNvPr>
          <p:cNvGraphicFramePr>
            <a:graphicFrameLocks noGrp="1"/>
          </p:cNvGraphicFramePr>
          <p:nvPr>
            <p:ph idx="1"/>
            <p:extLst>
              <p:ext uri="{D42A27DB-BD31-4B8C-83A1-F6EECF244321}">
                <p14:modId xmlns:p14="http://schemas.microsoft.com/office/powerpoint/2010/main" val="1471725955"/>
              </p:ext>
            </p:extLst>
          </p:nvPr>
        </p:nvGraphicFramePr>
        <p:xfrm>
          <a:off x="541866" y="2032000"/>
          <a:ext cx="7145867" cy="3879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7421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D5D3-0898-B2B2-7701-3A2135EF322A}"/>
              </a:ext>
            </a:extLst>
          </p:cNvPr>
          <p:cNvSpPr>
            <a:spLocks noGrp="1"/>
          </p:cNvSpPr>
          <p:nvPr>
            <p:ph type="title"/>
          </p:nvPr>
        </p:nvSpPr>
        <p:spPr>
          <a:xfrm>
            <a:off x="1023647" y="-11151"/>
            <a:ext cx="7697931" cy="747131"/>
          </a:xfrm>
          <a:solidFill>
            <a:schemeClr val="accent1"/>
          </a:solidFill>
        </p:spPr>
        <p:txBody>
          <a:bodyPr anchor="ctr">
            <a:normAutofit/>
          </a:bodyPr>
          <a:lstStyle/>
          <a:p>
            <a:pPr algn="ctr"/>
            <a:r>
              <a:rPr lang="en-US" dirty="0">
                <a:solidFill>
                  <a:schemeClr val="tx1"/>
                </a:solidFill>
              </a:rPr>
              <a:t>Background</a:t>
            </a:r>
          </a:p>
        </p:txBody>
      </p:sp>
      <p:sp>
        <p:nvSpPr>
          <p:cNvPr id="4" name="7-point Star 3">
            <a:extLst>
              <a:ext uri="{FF2B5EF4-FFF2-40B4-BE49-F238E27FC236}">
                <a16:creationId xmlns:a16="http://schemas.microsoft.com/office/drawing/2014/main" id="{C9D6EF66-08AE-F9AC-E12E-475340071D29}"/>
              </a:ext>
            </a:extLst>
          </p:cNvPr>
          <p:cNvSpPr/>
          <p:nvPr/>
        </p:nvSpPr>
        <p:spPr>
          <a:xfrm>
            <a:off x="857250" y="828675"/>
            <a:ext cx="3700463" cy="3043238"/>
          </a:xfrm>
          <a:prstGeom prst="star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800" dirty="0">
                <a:solidFill>
                  <a:sysClr val="windowText" lastClr="000000"/>
                </a:solidFill>
                <a:effectLst/>
                <a:latin typeface="TimesNewRomanPSMT"/>
              </a:rPr>
              <a:t>Maximum Wet-bulb temperature of 35-degree C and in humid regions it drops to 25-degree C.</a:t>
            </a:r>
            <a:endParaRPr lang="en-US" dirty="0">
              <a:solidFill>
                <a:sysClr val="windowText" lastClr="000000"/>
              </a:solidFill>
            </a:endParaRPr>
          </a:p>
        </p:txBody>
      </p:sp>
      <p:sp>
        <p:nvSpPr>
          <p:cNvPr id="6" name="7-point Star 5">
            <a:extLst>
              <a:ext uri="{FF2B5EF4-FFF2-40B4-BE49-F238E27FC236}">
                <a16:creationId xmlns:a16="http://schemas.microsoft.com/office/drawing/2014/main" id="{664EADEE-695B-6E2B-2E74-ADA7873F90BB}"/>
              </a:ext>
            </a:extLst>
          </p:cNvPr>
          <p:cNvSpPr/>
          <p:nvPr/>
        </p:nvSpPr>
        <p:spPr>
          <a:xfrm>
            <a:off x="6953250" y="828675"/>
            <a:ext cx="3700463" cy="3043238"/>
          </a:xfrm>
          <a:prstGeom prst="star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800" dirty="0">
                <a:solidFill>
                  <a:sysClr val="windowText" lastClr="000000"/>
                </a:solidFill>
                <a:effectLst/>
                <a:latin typeface="TimesNewRomanPSMT"/>
              </a:rPr>
              <a:t>Currently 1% of earth is uninhabitable. By 2050, 20% of earth will become uninhabitable.</a:t>
            </a:r>
            <a:endParaRPr lang="en-US" dirty="0">
              <a:solidFill>
                <a:sysClr val="windowText" lastClr="000000"/>
              </a:solidFill>
            </a:endParaRPr>
          </a:p>
        </p:txBody>
      </p:sp>
      <p:sp>
        <p:nvSpPr>
          <p:cNvPr id="7" name="7-point Star 6">
            <a:extLst>
              <a:ext uri="{FF2B5EF4-FFF2-40B4-BE49-F238E27FC236}">
                <a16:creationId xmlns:a16="http://schemas.microsoft.com/office/drawing/2014/main" id="{1A274766-5137-B1DA-37D6-7657BBCE0E09}"/>
              </a:ext>
            </a:extLst>
          </p:cNvPr>
          <p:cNvSpPr/>
          <p:nvPr/>
        </p:nvSpPr>
        <p:spPr>
          <a:xfrm>
            <a:off x="3858031" y="3581400"/>
            <a:ext cx="3700463" cy="3043238"/>
          </a:xfrm>
          <a:prstGeom prst="star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800" dirty="0">
                <a:solidFill>
                  <a:sysClr val="windowText" lastClr="000000"/>
                </a:solidFill>
                <a:effectLst/>
                <a:latin typeface="TimesNewRomanPSMT"/>
              </a:rPr>
              <a:t>Does the lay person understand the risks of migration due to climate change?</a:t>
            </a:r>
            <a:endParaRPr lang="en-US" dirty="0">
              <a:solidFill>
                <a:sysClr val="windowText" lastClr="000000"/>
              </a:solidFill>
            </a:endParaRPr>
          </a:p>
        </p:txBody>
      </p:sp>
    </p:spTree>
    <p:extLst>
      <p:ext uri="{BB962C8B-B14F-4D97-AF65-F5344CB8AC3E}">
        <p14:creationId xmlns:p14="http://schemas.microsoft.com/office/powerpoint/2010/main" val="36136357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D5D3-0898-B2B2-7701-3A2135EF322A}"/>
              </a:ext>
            </a:extLst>
          </p:cNvPr>
          <p:cNvSpPr>
            <a:spLocks noGrp="1"/>
          </p:cNvSpPr>
          <p:nvPr>
            <p:ph type="title"/>
          </p:nvPr>
        </p:nvSpPr>
        <p:spPr>
          <a:xfrm>
            <a:off x="1023647" y="-11151"/>
            <a:ext cx="7697931" cy="747131"/>
          </a:xfrm>
          <a:solidFill>
            <a:schemeClr val="accent1"/>
          </a:solidFill>
        </p:spPr>
        <p:txBody>
          <a:bodyPr anchor="ctr">
            <a:normAutofit/>
          </a:bodyPr>
          <a:lstStyle/>
          <a:p>
            <a:pPr algn="ctr"/>
            <a:r>
              <a:rPr lang="en-US" dirty="0">
                <a:solidFill>
                  <a:schemeClr val="tx1"/>
                </a:solidFill>
              </a:rPr>
              <a:t>Background</a:t>
            </a:r>
          </a:p>
        </p:txBody>
      </p:sp>
      <p:sp>
        <p:nvSpPr>
          <p:cNvPr id="4" name="7-point Star 3">
            <a:extLst>
              <a:ext uri="{FF2B5EF4-FFF2-40B4-BE49-F238E27FC236}">
                <a16:creationId xmlns:a16="http://schemas.microsoft.com/office/drawing/2014/main" id="{C9D6EF66-08AE-F9AC-E12E-475340071D29}"/>
              </a:ext>
            </a:extLst>
          </p:cNvPr>
          <p:cNvSpPr/>
          <p:nvPr/>
        </p:nvSpPr>
        <p:spPr>
          <a:xfrm>
            <a:off x="177026" y="828674"/>
            <a:ext cx="3700463" cy="3043238"/>
          </a:xfrm>
          <a:prstGeom prst="star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ysClr val="windowText" lastClr="000000"/>
                </a:solidFill>
                <a:latin typeface="TimesNewRomanPSMT"/>
              </a:rPr>
              <a:t>Several studies have shown a gap between acceptance and action – people don’t know what to do?</a:t>
            </a:r>
          </a:p>
        </p:txBody>
      </p:sp>
      <p:sp>
        <p:nvSpPr>
          <p:cNvPr id="6" name="7-point Star 5">
            <a:extLst>
              <a:ext uri="{FF2B5EF4-FFF2-40B4-BE49-F238E27FC236}">
                <a16:creationId xmlns:a16="http://schemas.microsoft.com/office/drawing/2014/main" id="{664EADEE-695B-6E2B-2E74-ADA7873F90BB}"/>
              </a:ext>
            </a:extLst>
          </p:cNvPr>
          <p:cNvSpPr/>
          <p:nvPr/>
        </p:nvSpPr>
        <p:spPr>
          <a:xfrm>
            <a:off x="6953250" y="828674"/>
            <a:ext cx="4666321" cy="3743325"/>
          </a:xfrm>
          <a:prstGeom prst="star7">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90000"/>
              </a:lnSpc>
            </a:pPr>
            <a:endParaRPr lang="en-GB" dirty="0">
              <a:solidFill>
                <a:schemeClr val="bg1"/>
              </a:solidFill>
              <a:latin typeface="TimesNewRomanPSMT"/>
            </a:endParaRPr>
          </a:p>
          <a:p>
            <a:pPr>
              <a:lnSpc>
                <a:spcPct val="90000"/>
              </a:lnSpc>
            </a:pPr>
            <a:endParaRPr lang="en-GB" dirty="0">
              <a:solidFill>
                <a:schemeClr val="bg1"/>
              </a:solidFill>
              <a:latin typeface="TimesNewRomanPSMT"/>
            </a:endParaRPr>
          </a:p>
          <a:p>
            <a:pPr algn="ctr">
              <a:lnSpc>
                <a:spcPct val="90000"/>
              </a:lnSpc>
            </a:pPr>
            <a:r>
              <a:rPr lang="en-GB" dirty="0">
                <a:solidFill>
                  <a:schemeClr val="bg1"/>
                </a:solidFill>
                <a:latin typeface="TimesNewRomanPSMT"/>
              </a:rPr>
              <a:t>Paradoxical behaviour of people is explained by psychometric paradigm of risk where people tend to trade the climatic risks prevalent in an area with other gains like income, transfer of responsibility of action to someone else and a lack of resources. </a:t>
            </a:r>
            <a:endParaRPr lang="en-GB" dirty="0">
              <a:solidFill>
                <a:schemeClr val="bg1"/>
              </a:solidFill>
            </a:endParaRPr>
          </a:p>
        </p:txBody>
      </p:sp>
      <p:sp>
        <p:nvSpPr>
          <p:cNvPr id="7" name="7-point Star 6">
            <a:extLst>
              <a:ext uri="{FF2B5EF4-FFF2-40B4-BE49-F238E27FC236}">
                <a16:creationId xmlns:a16="http://schemas.microsoft.com/office/drawing/2014/main" id="{1A274766-5137-B1DA-37D6-7657BBCE0E09}"/>
              </a:ext>
            </a:extLst>
          </p:cNvPr>
          <p:cNvSpPr/>
          <p:nvPr/>
        </p:nvSpPr>
        <p:spPr>
          <a:xfrm>
            <a:off x="3256157" y="2810107"/>
            <a:ext cx="4302338" cy="4047893"/>
          </a:xfrm>
          <a:prstGeom prst="star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ysClr val="windowText" lastClr="000000"/>
                </a:solidFill>
                <a:latin typeface="TimesNewRomanPSMT"/>
              </a:rPr>
              <a:t>Thus, there is a need to understand the public perception through stakeholder engagement and create informed Climate Risk Narratives to educate the public.</a:t>
            </a:r>
          </a:p>
        </p:txBody>
      </p:sp>
    </p:spTree>
    <p:extLst>
      <p:ext uri="{BB962C8B-B14F-4D97-AF65-F5344CB8AC3E}">
        <p14:creationId xmlns:p14="http://schemas.microsoft.com/office/powerpoint/2010/main" val="36418464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FA06-DAEF-D705-636D-DEAE1BBB469C}"/>
              </a:ext>
            </a:extLst>
          </p:cNvPr>
          <p:cNvSpPr>
            <a:spLocks noGrp="1"/>
          </p:cNvSpPr>
          <p:nvPr>
            <p:ph type="title"/>
          </p:nvPr>
        </p:nvSpPr>
        <p:spPr>
          <a:xfrm>
            <a:off x="646111" y="0"/>
            <a:ext cx="9404723" cy="1309511"/>
          </a:xfrm>
        </p:spPr>
        <p:txBody>
          <a:bodyPr>
            <a:normAutofit/>
          </a:bodyPr>
          <a:lstStyle/>
          <a:p>
            <a:r>
              <a:rPr lang="en-GB" sz="2400" b="1" i="1" dirty="0">
                <a:effectLst/>
                <a:latin typeface="TimesNewRomanPS"/>
              </a:rPr>
              <a:t>Exploring the limits of human habitability in Brazil and using stakeholder engagement to inform the development of Climate Risk Narratives. </a:t>
            </a:r>
            <a:endParaRPr lang="en-US" sz="2400" dirty="0"/>
          </a:p>
        </p:txBody>
      </p:sp>
      <p:sp>
        <p:nvSpPr>
          <p:cNvPr id="3" name="Content Placeholder 2">
            <a:extLst>
              <a:ext uri="{FF2B5EF4-FFF2-40B4-BE49-F238E27FC236}">
                <a16:creationId xmlns:a16="http://schemas.microsoft.com/office/drawing/2014/main" id="{0CCF0B90-9140-CEEA-94A3-5433C3153DC7}"/>
              </a:ext>
            </a:extLst>
          </p:cNvPr>
          <p:cNvSpPr>
            <a:spLocks noGrp="1"/>
          </p:cNvSpPr>
          <p:nvPr>
            <p:ph idx="1"/>
          </p:nvPr>
        </p:nvSpPr>
        <p:spPr>
          <a:xfrm>
            <a:off x="677334" y="1309511"/>
            <a:ext cx="11088842" cy="5239207"/>
          </a:xfrm>
        </p:spPr>
        <p:txBody>
          <a:bodyPr>
            <a:normAutofit/>
          </a:bodyPr>
          <a:lstStyle/>
          <a:p>
            <a:pPr marL="0" indent="0">
              <a:buNone/>
            </a:pPr>
            <a:endParaRPr lang="en-GB" b="1" u="sng" dirty="0">
              <a:latin typeface="g_d0_f1"/>
            </a:endParaRPr>
          </a:p>
          <a:p>
            <a:pPr algn="ctr"/>
            <a:r>
              <a:rPr lang="en-GB" sz="2800" b="1" u="sng" dirty="0">
                <a:latin typeface="g_d0_f1"/>
              </a:rPr>
              <a:t>Objective: </a:t>
            </a:r>
            <a:r>
              <a:rPr lang="en-GB" sz="2800" b="1" dirty="0">
                <a:latin typeface="g_d0_f1"/>
              </a:rPr>
              <a:t>T</a:t>
            </a:r>
            <a:r>
              <a:rPr lang="en-GB" sz="2800" b="1" i="0" dirty="0">
                <a:effectLst/>
                <a:latin typeface="g_d0_f1"/>
              </a:rPr>
              <a:t>o elicit the key drivers of human habitability from a Brazilian public perspective and identify key weather and climate influences on human habitability in Brazil.</a:t>
            </a:r>
          </a:p>
          <a:p>
            <a:endParaRPr lang="en-GB" dirty="0">
              <a:latin typeface="g_d0_f1"/>
            </a:endParaRPr>
          </a:p>
          <a:p>
            <a:r>
              <a:rPr lang="en-GB" dirty="0">
                <a:latin typeface="g_d0_f1"/>
              </a:rPr>
              <a:t>The following research questions were studied:</a:t>
            </a:r>
          </a:p>
          <a:p>
            <a:pPr>
              <a:buFont typeface="+mj-lt"/>
              <a:buAutoNum type="arabicPeriod"/>
            </a:pPr>
            <a:r>
              <a:rPr lang="en-GB" dirty="0">
                <a:effectLst/>
                <a:latin typeface="TimesNewRomanPSMT"/>
              </a:rPr>
              <a:t>What factors affect the willingness to live in terms of human habitability for Brazilians? </a:t>
            </a:r>
          </a:p>
          <a:p>
            <a:pPr>
              <a:buFont typeface="+mj-lt"/>
              <a:buAutoNum type="arabicPeriod"/>
            </a:pPr>
            <a:r>
              <a:rPr lang="en-GB" dirty="0">
                <a:effectLst/>
                <a:latin typeface="TimesNewRomanPSMT"/>
              </a:rPr>
              <a:t>What factors affect the willingness to leave in terms of human habitability for Brazilians? </a:t>
            </a:r>
          </a:p>
          <a:p>
            <a:pPr>
              <a:buFont typeface="+mj-lt"/>
              <a:buAutoNum type="arabicPeriod"/>
            </a:pPr>
            <a:r>
              <a:rPr lang="en-GB" dirty="0">
                <a:effectLst/>
                <a:latin typeface="TimesNewRomanPSMT"/>
              </a:rPr>
              <a:t>What people think could improve human habitability in Brazil? </a:t>
            </a:r>
          </a:p>
          <a:p>
            <a:pPr marL="0" indent="0">
              <a:buNone/>
            </a:pPr>
            <a:endParaRPr lang="en-US" dirty="0"/>
          </a:p>
        </p:txBody>
      </p:sp>
    </p:spTree>
    <p:extLst>
      <p:ext uri="{BB962C8B-B14F-4D97-AF65-F5344CB8AC3E}">
        <p14:creationId xmlns:p14="http://schemas.microsoft.com/office/powerpoint/2010/main" val="354634056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4" end="4"/>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5" end="5"/>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EFA6-7377-4434-A211-8BB9F4B9A36E}"/>
              </a:ext>
            </a:extLst>
          </p:cNvPr>
          <p:cNvSpPr>
            <a:spLocks noGrp="1"/>
          </p:cNvSpPr>
          <p:nvPr>
            <p:ph type="title"/>
          </p:nvPr>
        </p:nvSpPr>
        <p:spPr>
          <a:xfrm>
            <a:off x="0" y="0"/>
            <a:ext cx="2174488" cy="845260"/>
          </a:xfrm>
        </p:spPr>
        <p:txBody>
          <a:bodyPr>
            <a:normAutofit/>
          </a:bodyPr>
          <a:lstStyle/>
          <a:p>
            <a:r>
              <a:rPr lang="en-US" dirty="0"/>
              <a:t>Data.</a:t>
            </a:r>
          </a:p>
        </p:txBody>
      </p:sp>
      <p:sp>
        <p:nvSpPr>
          <p:cNvPr id="12" name="Freeform 23">
            <a:extLst>
              <a:ext uri="{FF2B5EF4-FFF2-40B4-BE49-F238E27FC236}">
                <a16:creationId xmlns:a16="http://schemas.microsoft.com/office/drawing/2014/main" id="{CE19B044-213B-4670-997D-10A1AF25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4" name="Freeform 5">
            <a:extLst>
              <a:ext uri="{FF2B5EF4-FFF2-40B4-BE49-F238E27FC236}">
                <a16:creationId xmlns:a16="http://schemas.microsoft.com/office/drawing/2014/main" id="{4D0C6EAC-4CF1-4405-BB7A-D6E48E7DE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6" name="Rectangle 15">
            <a:extLst>
              <a:ext uri="{FF2B5EF4-FFF2-40B4-BE49-F238E27FC236}">
                <a16:creationId xmlns:a16="http://schemas.microsoft.com/office/drawing/2014/main" id="{2EF858D7-84ED-4C7D-B0EB-77866DA2D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A071506A-3EB4-2CA0-05D3-90F8320916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3492" y="0"/>
            <a:ext cx="6505157" cy="3883205"/>
          </a:xfrm>
          <a:prstGeom prst="rect">
            <a:avLst/>
          </a:prstGeom>
          <a:effectLst/>
        </p:spPr>
      </p:pic>
      <p:sp>
        <p:nvSpPr>
          <p:cNvPr id="18" name="Rectangle 17">
            <a:extLst>
              <a:ext uri="{FF2B5EF4-FFF2-40B4-BE49-F238E27FC236}">
                <a16:creationId xmlns:a16="http://schemas.microsoft.com/office/drawing/2014/main" id="{DD88D366-AA6E-40A4-A229-24A7DC2CC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4" descr="A graph of number of response&#10;&#10;Description automatically generated">
            <a:extLst>
              <a:ext uri="{FF2B5EF4-FFF2-40B4-BE49-F238E27FC236}">
                <a16:creationId xmlns:a16="http://schemas.microsoft.com/office/drawing/2014/main" id="{0E9334E1-88C3-4BEF-B224-18AF7EA38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492" y="4085841"/>
            <a:ext cx="6505157" cy="2772159"/>
          </a:xfrm>
          <a:prstGeom prst="rect">
            <a:avLst/>
          </a:prstGeom>
          <a:effectLst/>
        </p:spPr>
      </p:pic>
      <p:graphicFrame>
        <p:nvGraphicFramePr>
          <p:cNvPr id="7" name="Content Placeholder 7">
            <a:extLst>
              <a:ext uri="{FF2B5EF4-FFF2-40B4-BE49-F238E27FC236}">
                <a16:creationId xmlns:a16="http://schemas.microsoft.com/office/drawing/2014/main" id="{8DBD341C-5B64-4B49-D638-6743895C3064}"/>
              </a:ext>
            </a:extLst>
          </p:cNvPr>
          <p:cNvGraphicFramePr>
            <a:graphicFrameLocks noGrp="1"/>
          </p:cNvGraphicFramePr>
          <p:nvPr>
            <p:ph idx="1"/>
            <p:extLst>
              <p:ext uri="{D42A27DB-BD31-4B8C-83A1-F6EECF244321}">
                <p14:modId xmlns:p14="http://schemas.microsoft.com/office/powerpoint/2010/main" val="2068676069"/>
              </p:ext>
            </p:extLst>
          </p:nvPr>
        </p:nvGraphicFramePr>
        <p:xfrm>
          <a:off x="-2152845" y="1956306"/>
          <a:ext cx="9404352" cy="40564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532888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4000">
              <a:srgbClr val="002060"/>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0906-1BB2-7889-6C09-50DA96713C50}"/>
              </a:ext>
            </a:extLst>
          </p:cNvPr>
          <p:cNvSpPr>
            <a:spLocks noGrp="1"/>
          </p:cNvSpPr>
          <p:nvPr>
            <p:ph type="title"/>
          </p:nvPr>
        </p:nvSpPr>
        <p:spPr>
          <a:xfrm>
            <a:off x="0" y="4249"/>
            <a:ext cx="8221794" cy="569614"/>
          </a:xfrm>
          <a:solidFill>
            <a:schemeClr val="bg1"/>
          </a:solidFill>
          <a:ln>
            <a:solidFill>
              <a:schemeClr val="tx1"/>
            </a:solidFill>
          </a:ln>
        </p:spPr>
        <p:txBody>
          <a:bodyPr>
            <a:normAutofit fontScale="90000"/>
          </a:bodyPr>
          <a:lstStyle/>
          <a:p>
            <a:pPr algn="ctr"/>
            <a:r>
              <a:rPr lang="en-US" dirty="0"/>
              <a:t>Methods.</a:t>
            </a:r>
          </a:p>
        </p:txBody>
      </p:sp>
      <p:graphicFrame>
        <p:nvGraphicFramePr>
          <p:cNvPr id="4" name="Content Placeholder 3">
            <a:extLst>
              <a:ext uri="{FF2B5EF4-FFF2-40B4-BE49-F238E27FC236}">
                <a16:creationId xmlns:a16="http://schemas.microsoft.com/office/drawing/2014/main" id="{1447C9FB-5AFA-2A8D-0E0E-BB30ACABD9C7}"/>
              </a:ext>
            </a:extLst>
          </p:cNvPr>
          <p:cNvGraphicFramePr>
            <a:graphicFrameLocks noGrp="1"/>
          </p:cNvGraphicFramePr>
          <p:nvPr>
            <p:ph idx="1"/>
            <p:extLst>
              <p:ext uri="{D42A27DB-BD31-4B8C-83A1-F6EECF244321}">
                <p14:modId xmlns:p14="http://schemas.microsoft.com/office/powerpoint/2010/main" val="2568453708"/>
              </p:ext>
            </p:extLst>
          </p:nvPr>
        </p:nvGraphicFramePr>
        <p:xfrm>
          <a:off x="7448308" y="750513"/>
          <a:ext cx="4986338" cy="2678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B5205FBA-0EA4-2F4A-8B65-159826AC91F8}"/>
              </a:ext>
            </a:extLst>
          </p:cNvPr>
          <p:cNvGraphicFramePr/>
          <p:nvPr>
            <p:extLst>
              <p:ext uri="{D42A27DB-BD31-4B8C-83A1-F6EECF244321}">
                <p14:modId xmlns:p14="http://schemas.microsoft.com/office/powerpoint/2010/main" val="3361655839"/>
              </p:ext>
            </p:extLst>
          </p:nvPr>
        </p:nvGraphicFramePr>
        <p:xfrm>
          <a:off x="-360066" y="592016"/>
          <a:ext cx="4986337" cy="35237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a:extLst>
              <a:ext uri="{FF2B5EF4-FFF2-40B4-BE49-F238E27FC236}">
                <a16:creationId xmlns:a16="http://schemas.microsoft.com/office/drawing/2014/main" id="{D0D6EC15-0D93-7D9A-64DA-E11FD7FA5EF1}"/>
              </a:ext>
            </a:extLst>
          </p:cNvPr>
          <p:cNvSpPr txBox="1"/>
          <p:nvPr/>
        </p:nvSpPr>
        <p:spPr>
          <a:xfrm>
            <a:off x="2151790" y="2124749"/>
            <a:ext cx="675655" cy="369332"/>
          </a:xfrm>
          <a:prstGeom prst="rect">
            <a:avLst/>
          </a:prstGeom>
          <a:noFill/>
        </p:spPr>
        <p:txBody>
          <a:bodyPr wrap="square" rtlCol="0">
            <a:spAutoFit/>
          </a:bodyPr>
          <a:lstStyle/>
          <a:p>
            <a:r>
              <a:rPr lang="en-US" dirty="0">
                <a:solidFill>
                  <a:schemeClr val="bg1"/>
                </a:solidFill>
              </a:rPr>
              <a:t>PCA</a:t>
            </a:r>
          </a:p>
        </p:txBody>
      </p:sp>
      <p:graphicFrame>
        <p:nvGraphicFramePr>
          <p:cNvPr id="12" name="Diagram 11">
            <a:extLst>
              <a:ext uri="{FF2B5EF4-FFF2-40B4-BE49-F238E27FC236}">
                <a16:creationId xmlns:a16="http://schemas.microsoft.com/office/drawing/2014/main" id="{EA02E618-0E39-E52F-4ABA-008AC752449B}"/>
              </a:ext>
            </a:extLst>
          </p:cNvPr>
          <p:cNvGraphicFramePr/>
          <p:nvPr>
            <p:extLst>
              <p:ext uri="{D42A27DB-BD31-4B8C-83A1-F6EECF244321}">
                <p14:modId xmlns:p14="http://schemas.microsoft.com/office/powerpoint/2010/main" val="1713896368"/>
              </p:ext>
            </p:extLst>
          </p:nvPr>
        </p:nvGraphicFramePr>
        <p:xfrm>
          <a:off x="3015606" y="3587497"/>
          <a:ext cx="6315074" cy="306758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5" name="Diagram 14">
            <a:extLst>
              <a:ext uri="{FF2B5EF4-FFF2-40B4-BE49-F238E27FC236}">
                <a16:creationId xmlns:a16="http://schemas.microsoft.com/office/drawing/2014/main" id="{1FBEA1F1-250F-6CF6-6464-FBCB7A377957}"/>
              </a:ext>
            </a:extLst>
          </p:cNvPr>
          <p:cNvGraphicFramePr/>
          <p:nvPr>
            <p:extLst>
              <p:ext uri="{D42A27DB-BD31-4B8C-83A1-F6EECF244321}">
                <p14:modId xmlns:p14="http://schemas.microsoft.com/office/powerpoint/2010/main" val="2405587374"/>
              </p:ext>
            </p:extLst>
          </p:nvPr>
        </p:nvGraphicFramePr>
        <p:xfrm>
          <a:off x="4260797" y="667873"/>
          <a:ext cx="3459217" cy="256632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cxnSp>
        <p:nvCxnSpPr>
          <p:cNvPr id="18" name="Straight Arrow Connector 17">
            <a:extLst>
              <a:ext uri="{FF2B5EF4-FFF2-40B4-BE49-F238E27FC236}">
                <a16:creationId xmlns:a16="http://schemas.microsoft.com/office/drawing/2014/main" id="{78B22A9E-EDE9-A9C0-E7A3-1EC1AF857DBD}"/>
              </a:ext>
            </a:extLst>
          </p:cNvPr>
          <p:cNvCxnSpPr>
            <a:cxnSpLocks/>
          </p:cNvCxnSpPr>
          <p:nvPr/>
        </p:nvCxnSpPr>
        <p:spPr>
          <a:xfrm flipH="1">
            <a:off x="3823093" y="1951035"/>
            <a:ext cx="552005"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D9BC9D18-1250-E949-4A1C-0E8863CCBF8F}"/>
              </a:ext>
            </a:extLst>
          </p:cNvPr>
          <p:cNvCxnSpPr>
            <a:cxnSpLocks/>
          </p:cNvCxnSpPr>
          <p:nvPr/>
        </p:nvCxnSpPr>
        <p:spPr>
          <a:xfrm>
            <a:off x="7934084" y="1951035"/>
            <a:ext cx="538403"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7" name="Bent Arrow 26">
            <a:extLst>
              <a:ext uri="{FF2B5EF4-FFF2-40B4-BE49-F238E27FC236}">
                <a16:creationId xmlns:a16="http://schemas.microsoft.com/office/drawing/2014/main" id="{EB8E0854-250E-3912-EDA1-4C51DF791018}"/>
              </a:ext>
            </a:extLst>
          </p:cNvPr>
          <p:cNvSpPr/>
          <p:nvPr/>
        </p:nvSpPr>
        <p:spPr>
          <a:xfrm rot="10800000">
            <a:off x="8842429" y="3988599"/>
            <a:ext cx="1430283" cy="172117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ent Up Arrow 28">
            <a:extLst>
              <a:ext uri="{FF2B5EF4-FFF2-40B4-BE49-F238E27FC236}">
                <a16:creationId xmlns:a16="http://schemas.microsoft.com/office/drawing/2014/main" id="{FFCB1650-6078-6582-C1F5-C7C490436E51}"/>
              </a:ext>
            </a:extLst>
          </p:cNvPr>
          <p:cNvSpPr/>
          <p:nvPr/>
        </p:nvSpPr>
        <p:spPr>
          <a:xfrm rot="5400000">
            <a:off x="1385011" y="4051794"/>
            <a:ext cx="1608152" cy="150500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8169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{66011BC1-E40F-1541-A7B3-0FD3DC0505A3}tf10001062</Template>
  <TotalTime>1427</TotalTime>
  <Words>2523</Words>
  <Application>Microsoft Macintosh PowerPoint</Application>
  <PresentationFormat>Widescreen</PresentationFormat>
  <Paragraphs>538</Paragraphs>
  <Slides>30</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Annai MN</vt:lpstr>
      <vt:lpstr>Apple Chancery</vt:lpstr>
      <vt:lpstr>Arial</vt:lpstr>
      <vt:lpstr>Calibri</vt:lpstr>
      <vt:lpstr>Century Gothic</vt:lpstr>
      <vt:lpstr>g_d0_f1</vt:lpstr>
      <vt:lpstr>Times New Roman</vt:lpstr>
      <vt:lpstr>TimesNewRomanPS</vt:lpstr>
      <vt:lpstr>TimesNewRomanPSMT</vt:lpstr>
      <vt:lpstr>Wingdings</vt:lpstr>
      <vt:lpstr>Wingdings 3</vt:lpstr>
      <vt:lpstr>Ion</vt:lpstr>
      <vt:lpstr>Public perceptions of human habitability in Brazil. </vt:lpstr>
      <vt:lpstr>About me.</vt:lpstr>
      <vt:lpstr>Agenda.</vt:lpstr>
      <vt:lpstr>Human Habitability.</vt:lpstr>
      <vt:lpstr>Background</vt:lpstr>
      <vt:lpstr>Background</vt:lpstr>
      <vt:lpstr>Exploring the limits of human habitability in Brazil and using stakeholder engagement to inform the development of Climate Risk Narratives. </vt:lpstr>
      <vt:lpstr>Data.</vt:lpstr>
      <vt:lpstr>Methods.</vt:lpstr>
      <vt:lpstr>Results.</vt:lpstr>
      <vt:lpstr>Variable reduction.</vt:lpstr>
      <vt:lpstr>Key Drivers - overall.</vt:lpstr>
      <vt:lpstr>Key Drivers - Sau Paulo.</vt:lpstr>
      <vt:lpstr>Key drivers – Rio De Janeiro.</vt:lpstr>
      <vt:lpstr>Key Drivers – Minas Gerais.</vt:lpstr>
      <vt:lpstr>Key Drivers – Rest of Brazil.</vt:lpstr>
      <vt:lpstr>Insights.</vt:lpstr>
      <vt:lpstr>Non-climatic factors are greatly considered while relocation.</vt:lpstr>
      <vt:lpstr>Daily travel and willingness to leave are related.</vt:lpstr>
      <vt:lpstr>People consider suitable temperature essential to live but will they relocate if its too hot or too cold?</vt:lpstr>
      <vt:lpstr>But people might leave if its too hot but not cold.</vt:lpstr>
      <vt:lpstr>People are reluctant to leave an area for the same factors that they consider important to live.  </vt:lpstr>
      <vt:lpstr>Reason-based choice.</vt:lpstr>
      <vt:lpstr>Endowment effect.</vt:lpstr>
      <vt:lpstr>Essentials to thrive.</vt:lpstr>
      <vt:lpstr>What can improve habitability?</vt:lpstr>
      <vt:lpstr>Best and worst futures.</vt:lpstr>
      <vt:lpstr>Recommendations.</vt:lpstr>
      <vt:lpstr>Questions?  Ask 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Srishtee Sinha [bn225ss]</dc:creator>
  <cp:lastModifiedBy>Srishtee Sinha [bn225ss]</cp:lastModifiedBy>
  <cp:revision>63</cp:revision>
  <dcterms:created xsi:type="dcterms:W3CDTF">2024-01-18T12:45:42Z</dcterms:created>
  <dcterms:modified xsi:type="dcterms:W3CDTF">2024-01-19T12:33:21Z</dcterms:modified>
</cp:coreProperties>
</file>